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ormorant Garamond Bold Italics" charset="1" panose="00000800000000000000"/>
      <p:regular r:id="rId20"/>
    </p:embeddedFont>
    <p:embeddedFont>
      <p:font typeface="Glacial Indifference" charset="1" panose="00000000000000000000"/>
      <p:regular r:id="rId21"/>
    </p:embeddedFont>
    <p:embeddedFont>
      <p:font typeface="Glacial Indifference Bold" charset="1" panose="00000800000000000000"/>
      <p:regular r:id="rId22"/>
    </p:embeddedFont>
    <p:embeddedFont>
      <p:font typeface="Cormorant Garamond Bold" charset="1" panose="00000800000000000000"/>
      <p:regular r:id="rId23"/>
    </p:embeddedFont>
    <p:embeddedFont>
      <p:font typeface="Canva Sans" charset="1" panose="020B05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VADbyGUt_2A.mp4" Type="http://schemas.openxmlformats.org/officeDocument/2006/relationships/video"/><Relationship Id="rId4" Target="../media/VADbyGUt_2A.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608093" y="3649157"/>
            <a:ext cx="10368096" cy="2987874"/>
          </a:xfrm>
          <a:prstGeom prst="rect">
            <a:avLst/>
          </a:prstGeom>
        </p:spPr>
        <p:txBody>
          <a:bodyPr anchor="t" rtlCol="false" tIns="0" lIns="0" bIns="0" rIns="0">
            <a:spAutoFit/>
          </a:bodyPr>
          <a:lstStyle/>
          <a:p>
            <a:pPr algn="l">
              <a:lnSpc>
                <a:spcPts val="11507"/>
              </a:lnSpc>
            </a:pPr>
            <a:r>
              <a:rPr lang="en-US" sz="11507">
                <a:solidFill>
                  <a:srgbClr val="2D3880"/>
                </a:solidFill>
                <a:latin typeface="Cormorant Garamond Bold Italics"/>
                <a:ea typeface="Cormorant Garamond Bold Italics"/>
                <a:cs typeface="Cormorant Garamond Bold Italics"/>
                <a:sym typeface="Cormorant Garamond Bold Italics"/>
              </a:rPr>
              <a:t>Traffic Forecasting</a:t>
            </a:r>
          </a:p>
          <a:p>
            <a:pPr algn="l" marL="0" indent="0" lvl="0">
              <a:lnSpc>
                <a:spcPts val="11507"/>
              </a:lnSpc>
            </a:pPr>
            <a:r>
              <a:rPr lang="en-US" sz="11507">
                <a:solidFill>
                  <a:srgbClr val="2D3880"/>
                </a:solidFill>
                <a:latin typeface="Cormorant Garamond Bold Italics"/>
                <a:ea typeface="Cormorant Garamond Bold Italics"/>
                <a:cs typeface="Cormorant Garamond Bold Italics"/>
                <a:sym typeface="Cormorant Garamond Bold Italics"/>
              </a:rPr>
              <a:t>Project</a:t>
            </a:r>
          </a:p>
        </p:txBody>
      </p:sp>
      <p:sp>
        <p:nvSpPr>
          <p:cNvPr name="AutoShape 6" id="6"/>
          <p:cNvSpPr/>
          <p:nvPr/>
        </p:nvSpPr>
        <p:spPr>
          <a:xfrm flipH="true">
            <a:off x="1925123" y="2221779"/>
            <a:ext cx="0" cy="5843443"/>
          </a:xfrm>
          <a:prstGeom prst="line">
            <a:avLst/>
          </a:prstGeom>
          <a:ln cap="flat" w="57150">
            <a:solidFill>
              <a:srgbClr val="2D3880"/>
            </a:solidFill>
            <a:prstDash val="solid"/>
            <a:headEnd type="none" len="sm" w="sm"/>
            <a:tailEnd type="none" len="sm" w="sm"/>
          </a:ln>
        </p:spPr>
      </p:sp>
      <p:sp>
        <p:nvSpPr>
          <p:cNvPr name="Freeform 7" id="7"/>
          <p:cNvSpPr/>
          <p:nvPr/>
        </p:nvSpPr>
        <p:spPr>
          <a:xfrm flipH="false" flipV="false" rot="0">
            <a:off x="2608093" y="2462493"/>
            <a:ext cx="845634" cy="673432"/>
          </a:xfrm>
          <a:custGeom>
            <a:avLst/>
            <a:gdLst/>
            <a:ahLst/>
            <a:cxnLst/>
            <a:rect r="r" b="b" t="t" l="l"/>
            <a:pathLst>
              <a:path h="673432" w="845634">
                <a:moveTo>
                  <a:pt x="0" y="0"/>
                </a:moveTo>
                <a:lnTo>
                  <a:pt x="845633" y="0"/>
                </a:lnTo>
                <a:lnTo>
                  <a:pt x="845633" y="673432"/>
                </a:lnTo>
                <a:lnTo>
                  <a:pt x="0" y="6734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608093" y="6813281"/>
            <a:ext cx="11976433" cy="537845"/>
          </a:xfrm>
          <a:prstGeom prst="rect">
            <a:avLst/>
          </a:prstGeom>
        </p:spPr>
        <p:txBody>
          <a:bodyPr anchor="t" rtlCol="false" tIns="0" lIns="0" bIns="0" rIns="0">
            <a:spAutoFit/>
          </a:bodyPr>
          <a:lstStyle/>
          <a:p>
            <a:pPr algn="l" marL="0" indent="0" lvl="0">
              <a:lnSpc>
                <a:spcPts val="4480"/>
              </a:lnSpc>
            </a:pPr>
            <a:r>
              <a:rPr lang="en-US" sz="3200">
                <a:solidFill>
                  <a:srgbClr val="2D3880"/>
                </a:solidFill>
                <a:latin typeface="Glacial Indifference"/>
                <a:ea typeface="Glacial Indifference"/>
                <a:cs typeface="Glacial Indifference"/>
                <a:sym typeface="Glacial Indifference"/>
              </a:rPr>
              <a:t>Feras Alsayigh</a:t>
            </a:r>
            <a:r>
              <a:rPr lang="en-US" sz="3200">
                <a:solidFill>
                  <a:srgbClr val="2D3880"/>
                </a:solidFill>
                <a:latin typeface="Glacial Indifference"/>
                <a:ea typeface="Glacial Indifference"/>
                <a:cs typeface="Glacial Indifference"/>
                <a:sym typeface="Glacial Indifference"/>
              </a:rPr>
              <a:t> </a:t>
            </a:r>
            <a:r>
              <a:rPr lang="en-US" sz="3200">
                <a:solidFill>
                  <a:srgbClr val="2D3880"/>
                </a:solidFill>
                <a:latin typeface="Glacial Indifference"/>
                <a:ea typeface="Glacial Indifference"/>
                <a:cs typeface="Glacial Indifference"/>
                <a:sym typeface="Glacial Indifference"/>
              </a:rPr>
              <a:t>, Abdullah Aloufi, Noura Aldawsari, Shahad Alhmoud </a:t>
            </a:r>
          </a:p>
        </p:txBody>
      </p:sp>
      <p:sp>
        <p:nvSpPr>
          <p:cNvPr name="TextBox 9" id="9"/>
          <p:cNvSpPr txBox="true"/>
          <p:nvPr/>
        </p:nvSpPr>
        <p:spPr>
          <a:xfrm rot="0">
            <a:off x="3873083" y="2269404"/>
            <a:ext cx="3150292" cy="866521"/>
          </a:xfrm>
          <a:prstGeom prst="rect">
            <a:avLst/>
          </a:prstGeom>
        </p:spPr>
        <p:txBody>
          <a:bodyPr anchor="t" rtlCol="false" tIns="0" lIns="0" bIns="0" rIns="0">
            <a:spAutoFit/>
          </a:bodyPr>
          <a:lstStyle/>
          <a:p>
            <a:pPr algn="l">
              <a:lnSpc>
                <a:spcPts val="3392"/>
              </a:lnSpc>
            </a:pPr>
            <a:r>
              <a:rPr lang="en-US" sz="3200">
                <a:solidFill>
                  <a:srgbClr val="2D3880"/>
                </a:solidFill>
                <a:latin typeface="Glacial Indifference"/>
                <a:ea typeface="Glacial Indifference"/>
                <a:cs typeface="Glacial Indifference"/>
                <a:sym typeface="Glacial Indifference"/>
              </a:rPr>
              <a:t>Mini</a:t>
            </a:r>
          </a:p>
          <a:p>
            <a:pPr algn="l" marL="0" indent="0" lvl="0">
              <a:lnSpc>
                <a:spcPts val="3392"/>
              </a:lnSpc>
            </a:pPr>
            <a:r>
              <a:rPr lang="en-US" sz="3200">
                <a:solidFill>
                  <a:srgbClr val="2D3880"/>
                </a:solidFill>
                <a:latin typeface="Glacial Indifference"/>
                <a:ea typeface="Glacial Indifference"/>
                <a:cs typeface="Glacial Indifference"/>
                <a:sym typeface="Glacial Indifference"/>
              </a:rPr>
              <a:t>Project</a:t>
            </a:r>
          </a:p>
        </p:txBody>
      </p:sp>
      <p:sp>
        <p:nvSpPr>
          <p:cNvPr name="TextBox 10" id="10"/>
          <p:cNvSpPr txBox="true"/>
          <p:nvPr/>
        </p:nvSpPr>
        <p:spPr>
          <a:xfrm rot="0">
            <a:off x="2608093" y="7527376"/>
            <a:ext cx="10368096"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2D3880"/>
                </a:solidFill>
                <a:latin typeface="Glacial Indifference"/>
                <a:ea typeface="Glacial Indifference"/>
                <a:cs typeface="Glacial Indifference"/>
                <a:sym typeface="Glacial Indifference"/>
              </a:rPr>
              <a:t>26 Aug,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95350"/>
            <a:ext cx="7010668"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D3880"/>
                </a:solidFill>
                <a:latin typeface="Cormorant Garamond Bold"/>
                <a:ea typeface="Cormorant Garamond Bold"/>
                <a:cs typeface="Cormorant Garamond Bold"/>
                <a:sym typeface="Cormorant Garamond Bold"/>
              </a:rPr>
              <a:t>Conclusion</a:t>
            </a:r>
          </a:p>
        </p:txBody>
      </p:sp>
      <p:sp>
        <p:nvSpPr>
          <p:cNvPr name="TextBox 4" id="4"/>
          <p:cNvSpPr txBox="true"/>
          <p:nvPr/>
        </p:nvSpPr>
        <p:spPr>
          <a:xfrm rot="0">
            <a:off x="2240005" y="3344597"/>
            <a:ext cx="13807990" cy="4854577"/>
          </a:xfrm>
          <a:prstGeom prst="rect">
            <a:avLst/>
          </a:prstGeom>
        </p:spPr>
        <p:txBody>
          <a:bodyPr anchor="t" rtlCol="false" tIns="0" lIns="0" bIns="0" rIns="0">
            <a:spAutoFit/>
          </a:bodyPr>
          <a:lstStyle/>
          <a:p>
            <a:pPr algn="just">
              <a:lnSpc>
                <a:spcPts val="6459"/>
              </a:lnSpc>
            </a:pPr>
            <a:r>
              <a:rPr lang="en-US" sz="3799">
                <a:solidFill>
                  <a:srgbClr val="2D3880"/>
                </a:solidFill>
                <a:latin typeface="Glacial Indifference"/>
                <a:ea typeface="Glacial Indifference"/>
                <a:cs typeface="Glacial Indifference"/>
                <a:sym typeface="Glacial Indifference"/>
              </a:rPr>
              <a:t>In this project, we compared RNN, LSTM, and GRU models for traffic accident data prediction. The RNN model achieved the lowest Mean Squared Error (MSE), making it the most effective for this task. This result highlights the RNN’s potential for accurate real-time traffic forecasting.</a:t>
            </a:r>
          </a:p>
          <a:p>
            <a:pPr algn="just" marL="0" indent="0" lvl="0">
              <a:lnSpc>
                <a:spcPts val="6459"/>
              </a:lnSpc>
            </a:pP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3802305"/>
            <a:ext cx="18288000" cy="3918860"/>
            <a:chOff x="0" y="0"/>
            <a:chExt cx="4816593" cy="1032128"/>
          </a:xfrm>
        </p:grpSpPr>
        <p:sp>
          <p:nvSpPr>
            <p:cNvPr name="Freeform 3" id="3"/>
            <p:cNvSpPr/>
            <p:nvPr/>
          </p:nvSpPr>
          <p:spPr>
            <a:xfrm flipH="false" flipV="false" rot="0">
              <a:off x="0" y="0"/>
              <a:ext cx="4816592" cy="1032128"/>
            </a:xfrm>
            <a:custGeom>
              <a:avLst/>
              <a:gdLst/>
              <a:ahLst/>
              <a:cxnLst/>
              <a:rect r="r" b="b" t="t" l="l"/>
              <a:pathLst>
                <a:path h="1032128" w="4816592">
                  <a:moveTo>
                    <a:pt x="0" y="0"/>
                  </a:moveTo>
                  <a:lnTo>
                    <a:pt x="4816592" y="0"/>
                  </a:lnTo>
                  <a:lnTo>
                    <a:pt x="4816592" y="1032128"/>
                  </a:lnTo>
                  <a:lnTo>
                    <a:pt x="0" y="1032128"/>
                  </a:lnTo>
                  <a:close/>
                </a:path>
              </a:pathLst>
            </a:custGeom>
            <a:solidFill>
              <a:srgbClr val="9D9DE4"/>
            </a:solidFill>
          </p:spPr>
        </p:sp>
        <p:sp>
          <p:nvSpPr>
            <p:cNvPr name="TextBox 4" id="4"/>
            <p:cNvSpPr txBox="true"/>
            <p:nvPr/>
          </p:nvSpPr>
          <p:spPr>
            <a:xfrm>
              <a:off x="0" y="-57150"/>
              <a:ext cx="4816593" cy="1089278"/>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3851249" y="2243694"/>
            <a:ext cx="10168489"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Q and A</a:t>
            </a:r>
          </a:p>
        </p:txBody>
      </p:sp>
      <p:sp>
        <p:nvSpPr>
          <p:cNvPr name="TextBox 6" id="6"/>
          <p:cNvSpPr txBox="true"/>
          <p:nvPr/>
        </p:nvSpPr>
        <p:spPr>
          <a:xfrm rot="0">
            <a:off x="3851249" y="4692396"/>
            <a:ext cx="10168489" cy="2024379"/>
          </a:xfrm>
          <a:prstGeom prst="rect">
            <a:avLst/>
          </a:prstGeom>
        </p:spPr>
        <p:txBody>
          <a:bodyPr anchor="t" rtlCol="false" tIns="0" lIns="0" bIns="0" rIns="0">
            <a:spAutoFit/>
          </a:bodyPr>
          <a:lstStyle/>
          <a:p>
            <a:pPr algn="ctr" marL="0" indent="0" lvl="0">
              <a:lnSpc>
                <a:spcPts val="8120"/>
              </a:lnSpc>
              <a:spcBef>
                <a:spcPct val="0"/>
              </a:spcBef>
            </a:pPr>
            <a:r>
              <a:rPr lang="en-US" sz="5800">
                <a:solidFill>
                  <a:srgbClr val="FFFFFF"/>
                </a:solidFill>
                <a:latin typeface="Cormorant Garamond Bold Italics"/>
                <a:ea typeface="Cormorant Garamond Bold Italics"/>
                <a:cs typeface="Cormorant Garamond Bold Italics"/>
                <a:sym typeface="Cormorant Garamond Bold Italics"/>
              </a:rPr>
              <a:t>Do you have any specific questions about the project?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996315" y="5143500"/>
            <a:ext cx="6291685" cy="6291685"/>
          </a:xfrm>
          <a:custGeom>
            <a:avLst/>
            <a:gdLst/>
            <a:ahLst/>
            <a:cxnLst/>
            <a:rect r="r" b="b" t="t" l="l"/>
            <a:pathLst>
              <a:path h="6291685" w="6291685">
                <a:moveTo>
                  <a:pt x="6291685" y="0"/>
                </a:moveTo>
                <a:lnTo>
                  <a:pt x="0" y="0"/>
                </a:lnTo>
                <a:lnTo>
                  <a:pt x="0" y="6291685"/>
                </a:lnTo>
                <a:lnTo>
                  <a:pt x="6291685" y="6291685"/>
                </a:lnTo>
                <a:lnTo>
                  <a:pt x="629168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5698811" cy="4486519"/>
          </a:xfrm>
          <a:custGeom>
            <a:avLst/>
            <a:gdLst/>
            <a:ahLst/>
            <a:cxnLst/>
            <a:rect r="r" b="b" t="t" l="l"/>
            <a:pathLst>
              <a:path h="4486519" w="5698811">
                <a:moveTo>
                  <a:pt x="0" y="0"/>
                </a:moveTo>
                <a:lnTo>
                  <a:pt x="5698811" y="0"/>
                </a:lnTo>
                <a:lnTo>
                  <a:pt x="5698811" y="4486519"/>
                </a:lnTo>
                <a:lnTo>
                  <a:pt x="0" y="4486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780951" y="895350"/>
            <a:ext cx="10726099"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2D3880"/>
                </a:solidFill>
                <a:latin typeface="Cormorant Garamond Bold"/>
                <a:ea typeface="Cormorant Garamond Bold"/>
                <a:cs typeface="Cormorant Garamond Bold"/>
                <a:sym typeface="Cormorant Garamond Bold"/>
              </a:rPr>
              <a:t>Group Members</a:t>
            </a:r>
          </a:p>
        </p:txBody>
      </p:sp>
      <p:grpSp>
        <p:nvGrpSpPr>
          <p:cNvPr name="Group 5" id="5"/>
          <p:cNvGrpSpPr/>
          <p:nvPr/>
        </p:nvGrpSpPr>
        <p:grpSpPr>
          <a:xfrm rot="0">
            <a:off x="5896287" y="3187030"/>
            <a:ext cx="6875012" cy="807793"/>
            <a:chOff x="0" y="0"/>
            <a:chExt cx="1986162" cy="233368"/>
          </a:xfrm>
        </p:grpSpPr>
        <p:sp>
          <p:nvSpPr>
            <p:cNvPr name="Freeform 6" id="6"/>
            <p:cNvSpPr/>
            <p:nvPr/>
          </p:nvSpPr>
          <p:spPr>
            <a:xfrm flipH="false" flipV="false" rot="0">
              <a:off x="0" y="0"/>
              <a:ext cx="1986162" cy="233368"/>
            </a:xfrm>
            <a:custGeom>
              <a:avLst/>
              <a:gdLst/>
              <a:ahLst/>
              <a:cxnLst/>
              <a:rect r="r" b="b" t="t" l="l"/>
              <a:pathLst>
                <a:path h="233368" w="1986162">
                  <a:moveTo>
                    <a:pt x="0" y="0"/>
                  </a:moveTo>
                  <a:lnTo>
                    <a:pt x="1986162" y="0"/>
                  </a:lnTo>
                  <a:lnTo>
                    <a:pt x="1986162" y="233368"/>
                  </a:lnTo>
                  <a:lnTo>
                    <a:pt x="0" y="233368"/>
                  </a:lnTo>
                  <a:close/>
                </a:path>
              </a:pathLst>
            </a:custGeom>
            <a:solidFill>
              <a:srgbClr val="CBCBEB"/>
            </a:solidFill>
          </p:spPr>
        </p:sp>
        <p:sp>
          <p:nvSpPr>
            <p:cNvPr name="TextBox 7" id="7"/>
            <p:cNvSpPr txBox="true"/>
            <p:nvPr/>
          </p:nvSpPr>
          <p:spPr>
            <a:xfrm>
              <a:off x="0" y="-47625"/>
              <a:ext cx="1986162" cy="280993"/>
            </a:xfrm>
            <a:prstGeom prst="rect">
              <a:avLst/>
            </a:prstGeom>
          </p:spPr>
          <p:txBody>
            <a:bodyPr anchor="ctr" rtlCol="false" tIns="38227" lIns="38227" bIns="38227" rIns="38227"/>
            <a:lstStyle/>
            <a:p>
              <a:pPr algn="ctr">
                <a:lnSpc>
                  <a:spcPts val="3012"/>
                </a:lnSpc>
              </a:pPr>
            </a:p>
          </p:txBody>
        </p:sp>
      </p:grpSp>
      <p:grpSp>
        <p:nvGrpSpPr>
          <p:cNvPr name="Group 8" id="8"/>
          <p:cNvGrpSpPr/>
          <p:nvPr/>
        </p:nvGrpSpPr>
        <p:grpSpPr>
          <a:xfrm rot="0">
            <a:off x="5896287" y="4803862"/>
            <a:ext cx="6875012" cy="807793"/>
            <a:chOff x="0" y="0"/>
            <a:chExt cx="1986162" cy="233368"/>
          </a:xfrm>
        </p:grpSpPr>
        <p:sp>
          <p:nvSpPr>
            <p:cNvPr name="Freeform 9" id="9"/>
            <p:cNvSpPr/>
            <p:nvPr/>
          </p:nvSpPr>
          <p:spPr>
            <a:xfrm flipH="false" flipV="false" rot="0">
              <a:off x="0" y="0"/>
              <a:ext cx="1986162" cy="233368"/>
            </a:xfrm>
            <a:custGeom>
              <a:avLst/>
              <a:gdLst/>
              <a:ahLst/>
              <a:cxnLst/>
              <a:rect r="r" b="b" t="t" l="l"/>
              <a:pathLst>
                <a:path h="233368" w="1986162">
                  <a:moveTo>
                    <a:pt x="0" y="0"/>
                  </a:moveTo>
                  <a:lnTo>
                    <a:pt x="1986162" y="0"/>
                  </a:lnTo>
                  <a:lnTo>
                    <a:pt x="1986162" y="233368"/>
                  </a:lnTo>
                  <a:lnTo>
                    <a:pt x="0" y="233368"/>
                  </a:lnTo>
                  <a:close/>
                </a:path>
              </a:pathLst>
            </a:custGeom>
            <a:solidFill>
              <a:srgbClr val="CBCBEB"/>
            </a:solidFill>
          </p:spPr>
        </p:sp>
        <p:sp>
          <p:nvSpPr>
            <p:cNvPr name="TextBox 10" id="10"/>
            <p:cNvSpPr txBox="true"/>
            <p:nvPr/>
          </p:nvSpPr>
          <p:spPr>
            <a:xfrm>
              <a:off x="0" y="-47625"/>
              <a:ext cx="1986162" cy="280993"/>
            </a:xfrm>
            <a:prstGeom prst="rect">
              <a:avLst/>
            </a:prstGeom>
          </p:spPr>
          <p:txBody>
            <a:bodyPr anchor="ctr" rtlCol="false" tIns="38227" lIns="38227" bIns="38227" rIns="38227"/>
            <a:lstStyle/>
            <a:p>
              <a:pPr algn="ctr">
                <a:lnSpc>
                  <a:spcPts val="3012"/>
                </a:lnSpc>
              </a:pPr>
            </a:p>
          </p:txBody>
        </p:sp>
      </p:grpSp>
      <p:grpSp>
        <p:nvGrpSpPr>
          <p:cNvPr name="Group 11" id="11"/>
          <p:cNvGrpSpPr/>
          <p:nvPr/>
        </p:nvGrpSpPr>
        <p:grpSpPr>
          <a:xfrm rot="0">
            <a:off x="5896287" y="6419226"/>
            <a:ext cx="6875012" cy="807793"/>
            <a:chOff x="0" y="0"/>
            <a:chExt cx="1986162" cy="233368"/>
          </a:xfrm>
        </p:grpSpPr>
        <p:sp>
          <p:nvSpPr>
            <p:cNvPr name="Freeform 12" id="12"/>
            <p:cNvSpPr/>
            <p:nvPr/>
          </p:nvSpPr>
          <p:spPr>
            <a:xfrm flipH="false" flipV="false" rot="0">
              <a:off x="0" y="0"/>
              <a:ext cx="1986162" cy="233368"/>
            </a:xfrm>
            <a:custGeom>
              <a:avLst/>
              <a:gdLst/>
              <a:ahLst/>
              <a:cxnLst/>
              <a:rect r="r" b="b" t="t" l="l"/>
              <a:pathLst>
                <a:path h="233368" w="1986162">
                  <a:moveTo>
                    <a:pt x="0" y="0"/>
                  </a:moveTo>
                  <a:lnTo>
                    <a:pt x="1986162" y="0"/>
                  </a:lnTo>
                  <a:lnTo>
                    <a:pt x="1986162" y="233368"/>
                  </a:lnTo>
                  <a:lnTo>
                    <a:pt x="0" y="233368"/>
                  </a:lnTo>
                  <a:close/>
                </a:path>
              </a:pathLst>
            </a:custGeom>
            <a:solidFill>
              <a:srgbClr val="CBCBEB"/>
            </a:solidFill>
          </p:spPr>
        </p:sp>
        <p:sp>
          <p:nvSpPr>
            <p:cNvPr name="TextBox 13" id="13"/>
            <p:cNvSpPr txBox="true"/>
            <p:nvPr/>
          </p:nvSpPr>
          <p:spPr>
            <a:xfrm>
              <a:off x="0" y="-47625"/>
              <a:ext cx="1986162" cy="280993"/>
            </a:xfrm>
            <a:prstGeom prst="rect">
              <a:avLst/>
            </a:prstGeom>
          </p:spPr>
          <p:txBody>
            <a:bodyPr anchor="ctr" rtlCol="false" tIns="38227" lIns="38227" bIns="38227" rIns="38227"/>
            <a:lstStyle/>
            <a:p>
              <a:pPr algn="ctr">
                <a:lnSpc>
                  <a:spcPts val="3012"/>
                </a:lnSpc>
              </a:pPr>
            </a:p>
          </p:txBody>
        </p:sp>
      </p:grpSp>
      <p:grpSp>
        <p:nvGrpSpPr>
          <p:cNvPr name="Group 14" id="14"/>
          <p:cNvGrpSpPr/>
          <p:nvPr/>
        </p:nvGrpSpPr>
        <p:grpSpPr>
          <a:xfrm rot="0">
            <a:off x="5896287" y="8034589"/>
            <a:ext cx="6875012" cy="807793"/>
            <a:chOff x="0" y="0"/>
            <a:chExt cx="1986162" cy="233368"/>
          </a:xfrm>
        </p:grpSpPr>
        <p:sp>
          <p:nvSpPr>
            <p:cNvPr name="Freeform 15" id="15"/>
            <p:cNvSpPr/>
            <p:nvPr/>
          </p:nvSpPr>
          <p:spPr>
            <a:xfrm flipH="false" flipV="false" rot="0">
              <a:off x="0" y="0"/>
              <a:ext cx="1986162" cy="233368"/>
            </a:xfrm>
            <a:custGeom>
              <a:avLst/>
              <a:gdLst/>
              <a:ahLst/>
              <a:cxnLst/>
              <a:rect r="r" b="b" t="t" l="l"/>
              <a:pathLst>
                <a:path h="233368" w="1986162">
                  <a:moveTo>
                    <a:pt x="0" y="0"/>
                  </a:moveTo>
                  <a:lnTo>
                    <a:pt x="1986162" y="0"/>
                  </a:lnTo>
                  <a:lnTo>
                    <a:pt x="1986162" y="233368"/>
                  </a:lnTo>
                  <a:lnTo>
                    <a:pt x="0" y="233368"/>
                  </a:lnTo>
                  <a:close/>
                </a:path>
              </a:pathLst>
            </a:custGeom>
            <a:solidFill>
              <a:srgbClr val="CBCBEB"/>
            </a:solidFill>
          </p:spPr>
        </p:sp>
        <p:sp>
          <p:nvSpPr>
            <p:cNvPr name="TextBox 16" id="16"/>
            <p:cNvSpPr txBox="true"/>
            <p:nvPr/>
          </p:nvSpPr>
          <p:spPr>
            <a:xfrm>
              <a:off x="0" y="-47625"/>
              <a:ext cx="1986162" cy="280993"/>
            </a:xfrm>
            <a:prstGeom prst="rect">
              <a:avLst/>
            </a:prstGeom>
          </p:spPr>
          <p:txBody>
            <a:bodyPr anchor="ctr" rtlCol="false" tIns="38227" lIns="38227" bIns="38227" rIns="38227"/>
            <a:lstStyle/>
            <a:p>
              <a:pPr algn="ctr">
                <a:lnSpc>
                  <a:spcPts val="3012"/>
                </a:lnSpc>
              </a:pPr>
            </a:p>
          </p:txBody>
        </p:sp>
      </p:grpSp>
      <p:sp>
        <p:nvSpPr>
          <p:cNvPr name="TextBox 17" id="17"/>
          <p:cNvSpPr txBox="true"/>
          <p:nvPr/>
        </p:nvSpPr>
        <p:spPr>
          <a:xfrm rot="0">
            <a:off x="6841839" y="3290497"/>
            <a:ext cx="4983909" cy="555586"/>
          </a:xfrm>
          <a:prstGeom prst="rect">
            <a:avLst/>
          </a:prstGeom>
        </p:spPr>
        <p:txBody>
          <a:bodyPr anchor="t" rtlCol="false" tIns="0" lIns="0" bIns="0" rIns="0">
            <a:spAutoFit/>
          </a:bodyPr>
          <a:lstStyle/>
          <a:p>
            <a:pPr algn="ctr">
              <a:lnSpc>
                <a:spcPts val="4594"/>
              </a:lnSpc>
            </a:pPr>
            <a:r>
              <a:rPr lang="en-US" sz="3281">
                <a:solidFill>
                  <a:srgbClr val="2D3880"/>
                </a:solidFill>
                <a:latin typeface="Canva Sans"/>
                <a:ea typeface="Canva Sans"/>
                <a:cs typeface="Canva Sans"/>
                <a:sym typeface="Canva Sans"/>
              </a:rPr>
              <a:t>Feras Alsayigh </a:t>
            </a:r>
          </a:p>
        </p:txBody>
      </p:sp>
      <p:sp>
        <p:nvSpPr>
          <p:cNvPr name="TextBox 18" id="18"/>
          <p:cNvSpPr txBox="true"/>
          <p:nvPr/>
        </p:nvSpPr>
        <p:spPr>
          <a:xfrm rot="0">
            <a:off x="6841839" y="4905860"/>
            <a:ext cx="4983909" cy="555586"/>
          </a:xfrm>
          <a:prstGeom prst="rect">
            <a:avLst/>
          </a:prstGeom>
        </p:spPr>
        <p:txBody>
          <a:bodyPr anchor="t" rtlCol="false" tIns="0" lIns="0" bIns="0" rIns="0">
            <a:spAutoFit/>
          </a:bodyPr>
          <a:lstStyle/>
          <a:p>
            <a:pPr algn="ctr">
              <a:lnSpc>
                <a:spcPts val="4594"/>
              </a:lnSpc>
            </a:pPr>
            <a:r>
              <a:rPr lang="en-US" sz="3281">
                <a:solidFill>
                  <a:srgbClr val="2D3880"/>
                </a:solidFill>
                <a:latin typeface="Canva Sans"/>
                <a:ea typeface="Canva Sans"/>
                <a:cs typeface="Canva Sans"/>
                <a:sym typeface="Canva Sans"/>
              </a:rPr>
              <a:t>Abdullah Aloufi</a:t>
            </a:r>
          </a:p>
        </p:txBody>
      </p:sp>
      <p:sp>
        <p:nvSpPr>
          <p:cNvPr name="TextBox 19" id="19"/>
          <p:cNvSpPr txBox="true"/>
          <p:nvPr/>
        </p:nvSpPr>
        <p:spPr>
          <a:xfrm rot="0">
            <a:off x="6823774" y="6523824"/>
            <a:ext cx="4983909" cy="555586"/>
          </a:xfrm>
          <a:prstGeom prst="rect">
            <a:avLst/>
          </a:prstGeom>
        </p:spPr>
        <p:txBody>
          <a:bodyPr anchor="t" rtlCol="false" tIns="0" lIns="0" bIns="0" rIns="0">
            <a:spAutoFit/>
          </a:bodyPr>
          <a:lstStyle/>
          <a:p>
            <a:pPr algn="ctr">
              <a:lnSpc>
                <a:spcPts val="4594"/>
              </a:lnSpc>
            </a:pPr>
            <a:r>
              <a:rPr lang="en-US" sz="3281">
                <a:solidFill>
                  <a:srgbClr val="2D3880"/>
                </a:solidFill>
                <a:latin typeface="Canva Sans"/>
                <a:ea typeface="Canva Sans"/>
                <a:cs typeface="Canva Sans"/>
                <a:sym typeface="Canva Sans"/>
              </a:rPr>
              <a:t>Noura Aldawsari</a:t>
            </a:r>
          </a:p>
        </p:txBody>
      </p:sp>
      <p:sp>
        <p:nvSpPr>
          <p:cNvPr name="TextBox 20" id="20"/>
          <p:cNvSpPr txBox="true"/>
          <p:nvPr/>
        </p:nvSpPr>
        <p:spPr>
          <a:xfrm rot="0">
            <a:off x="6823774" y="8139187"/>
            <a:ext cx="4983909" cy="555586"/>
          </a:xfrm>
          <a:prstGeom prst="rect">
            <a:avLst/>
          </a:prstGeom>
        </p:spPr>
        <p:txBody>
          <a:bodyPr anchor="t" rtlCol="false" tIns="0" lIns="0" bIns="0" rIns="0">
            <a:spAutoFit/>
          </a:bodyPr>
          <a:lstStyle/>
          <a:p>
            <a:pPr algn="ctr">
              <a:lnSpc>
                <a:spcPts val="4594"/>
              </a:lnSpc>
            </a:pPr>
            <a:r>
              <a:rPr lang="en-US" sz="3281">
                <a:solidFill>
                  <a:srgbClr val="2D3880"/>
                </a:solidFill>
                <a:latin typeface="Canva Sans"/>
                <a:ea typeface="Canva Sans"/>
                <a:cs typeface="Canva Sans"/>
                <a:sym typeface="Canva Sans"/>
              </a:rPr>
              <a:t>Shahad Alhmoud </a:t>
            </a:r>
          </a:p>
        </p:txBody>
      </p:sp>
      <p:sp>
        <p:nvSpPr>
          <p:cNvPr name="TextBox 21" id="21"/>
          <p:cNvSpPr txBox="true"/>
          <p:nvPr/>
        </p:nvSpPr>
        <p:spPr>
          <a:xfrm rot="0">
            <a:off x="3921219" y="3290497"/>
            <a:ext cx="4983909" cy="555586"/>
          </a:xfrm>
          <a:prstGeom prst="rect">
            <a:avLst/>
          </a:prstGeom>
        </p:spPr>
        <p:txBody>
          <a:bodyPr anchor="t" rtlCol="false" tIns="0" lIns="0" bIns="0" rIns="0">
            <a:spAutoFit/>
          </a:bodyPr>
          <a:lstStyle/>
          <a:p>
            <a:pPr algn="ctr">
              <a:lnSpc>
                <a:spcPts val="4594"/>
              </a:lnSpc>
            </a:pPr>
            <a:r>
              <a:rPr lang="en-US" sz="3281">
                <a:solidFill>
                  <a:srgbClr val="2D3880"/>
                </a:solidFill>
                <a:latin typeface="Canva Sans"/>
                <a:ea typeface="Canva Sans"/>
                <a:cs typeface="Canva Sans"/>
                <a:sym typeface="Canva Sans"/>
              </a:rPr>
              <a:t>1| </a:t>
            </a:r>
          </a:p>
        </p:txBody>
      </p:sp>
      <p:sp>
        <p:nvSpPr>
          <p:cNvPr name="TextBox 22" id="22"/>
          <p:cNvSpPr txBox="true"/>
          <p:nvPr/>
        </p:nvSpPr>
        <p:spPr>
          <a:xfrm rot="0">
            <a:off x="3780951" y="4905860"/>
            <a:ext cx="4983909" cy="555586"/>
          </a:xfrm>
          <a:prstGeom prst="rect">
            <a:avLst/>
          </a:prstGeom>
        </p:spPr>
        <p:txBody>
          <a:bodyPr anchor="t" rtlCol="false" tIns="0" lIns="0" bIns="0" rIns="0">
            <a:spAutoFit/>
          </a:bodyPr>
          <a:lstStyle/>
          <a:p>
            <a:pPr algn="ctr">
              <a:lnSpc>
                <a:spcPts val="4594"/>
              </a:lnSpc>
            </a:pPr>
            <a:r>
              <a:rPr lang="en-US" sz="3281">
                <a:solidFill>
                  <a:srgbClr val="2D3880"/>
                </a:solidFill>
                <a:latin typeface="Canva Sans"/>
                <a:ea typeface="Canva Sans"/>
                <a:cs typeface="Canva Sans"/>
                <a:sym typeface="Canva Sans"/>
              </a:rPr>
              <a:t>2|</a:t>
            </a:r>
          </a:p>
        </p:txBody>
      </p:sp>
      <p:sp>
        <p:nvSpPr>
          <p:cNvPr name="TextBox 23" id="23"/>
          <p:cNvSpPr txBox="true"/>
          <p:nvPr/>
        </p:nvSpPr>
        <p:spPr>
          <a:xfrm rot="0">
            <a:off x="3780951" y="6523824"/>
            <a:ext cx="4983909" cy="555586"/>
          </a:xfrm>
          <a:prstGeom prst="rect">
            <a:avLst/>
          </a:prstGeom>
        </p:spPr>
        <p:txBody>
          <a:bodyPr anchor="t" rtlCol="false" tIns="0" lIns="0" bIns="0" rIns="0">
            <a:spAutoFit/>
          </a:bodyPr>
          <a:lstStyle/>
          <a:p>
            <a:pPr algn="ctr">
              <a:lnSpc>
                <a:spcPts val="4594"/>
              </a:lnSpc>
            </a:pPr>
            <a:r>
              <a:rPr lang="en-US" sz="3281">
                <a:solidFill>
                  <a:srgbClr val="2D3880"/>
                </a:solidFill>
                <a:latin typeface="Canva Sans"/>
                <a:ea typeface="Canva Sans"/>
                <a:cs typeface="Canva Sans"/>
                <a:sym typeface="Canva Sans"/>
              </a:rPr>
              <a:t>3|</a:t>
            </a:r>
          </a:p>
        </p:txBody>
      </p:sp>
      <p:sp>
        <p:nvSpPr>
          <p:cNvPr name="TextBox 24" id="24"/>
          <p:cNvSpPr txBox="true"/>
          <p:nvPr/>
        </p:nvSpPr>
        <p:spPr>
          <a:xfrm rot="0">
            <a:off x="3780951" y="8139187"/>
            <a:ext cx="4983909" cy="555586"/>
          </a:xfrm>
          <a:prstGeom prst="rect">
            <a:avLst/>
          </a:prstGeom>
        </p:spPr>
        <p:txBody>
          <a:bodyPr anchor="t" rtlCol="false" tIns="0" lIns="0" bIns="0" rIns="0">
            <a:spAutoFit/>
          </a:bodyPr>
          <a:lstStyle/>
          <a:p>
            <a:pPr algn="ctr">
              <a:lnSpc>
                <a:spcPts val="4594"/>
              </a:lnSpc>
            </a:pPr>
            <a:r>
              <a:rPr lang="en-US" sz="3281">
                <a:solidFill>
                  <a:srgbClr val="2D3880"/>
                </a:solidFill>
                <a:latin typeface="Canva Sans"/>
                <a:ea typeface="Canva Sans"/>
                <a:cs typeface="Canva Sans"/>
                <a:sym typeface="Canva Sans"/>
              </a:rPr>
              <a:t>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066628" cy="10287000"/>
          </a:xfrm>
          <a:custGeom>
            <a:avLst/>
            <a:gdLst/>
            <a:ahLst/>
            <a:cxnLst/>
            <a:rect r="r" b="b" t="t" l="l"/>
            <a:pathLst>
              <a:path h="10287000" w="13066628">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008978" y="4945563"/>
            <a:ext cx="8115300" cy="2654126"/>
          </a:xfrm>
          <a:prstGeom prst="rect">
            <a:avLst/>
          </a:prstGeom>
        </p:spPr>
        <p:txBody>
          <a:bodyPr anchor="t" rtlCol="false" tIns="0" lIns="0" bIns="0" rIns="0">
            <a:spAutoFit/>
          </a:bodyPr>
          <a:lstStyle/>
          <a:p>
            <a:pPr algn="l" marL="0" indent="0" lvl="0">
              <a:lnSpc>
                <a:spcPts val="21709"/>
              </a:lnSpc>
            </a:pPr>
            <a:r>
              <a:rPr lang="en-US" sz="15506">
                <a:solidFill>
                  <a:srgbClr val="2D3880"/>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628477"/>
            <a:chOff x="0" y="0"/>
            <a:chExt cx="24384000" cy="4837969"/>
          </a:xfrm>
        </p:grpSpPr>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1074" r="0" b="53769"/>
            <a:stretch>
              <a:fillRect/>
            </a:stretch>
          </p:blipFill>
          <p:spPr>
            <a:xfrm flipH="false" flipV="false">
              <a:off x="0" y="0"/>
              <a:ext cx="24384000" cy="4837969"/>
            </a:xfrm>
            <a:prstGeom prst="rect">
              <a:avLst/>
            </a:prstGeom>
          </p:spPr>
        </p:pic>
      </p:grpSp>
      <p:grpSp>
        <p:nvGrpSpPr>
          <p:cNvPr name="Group 4" id="4"/>
          <p:cNvGrpSpPr/>
          <p:nvPr/>
        </p:nvGrpSpPr>
        <p:grpSpPr>
          <a:xfrm rot="0">
            <a:off x="1028700" y="4025988"/>
            <a:ext cx="16230600" cy="5232312"/>
            <a:chOff x="0" y="0"/>
            <a:chExt cx="4274726" cy="1378058"/>
          </a:xfrm>
        </p:grpSpPr>
        <p:sp>
          <p:nvSpPr>
            <p:cNvPr name="Freeform 5" id="5"/>
            <p:cNvSpPr/>
            <p:nvPr/>
          </p:nvSpPr>
          <p:spPr>
            <a:xfrm flipH="false" flipV="false" rot="0">
              <a:off x="0" y="0"/>
              <a:ext cx="4274726" cy="1378058"/>
            </a:xfrm>
            <a:custGeom>
              <a:avLst/>
              <a:gdLst/>
              <a:ahLst/>
              <a:cxnLst/>
              <a:rect r="r" b="b" t="t" l="l"/>
              <a:pathLst>
                <a:path h="1378058" w="4274726">
                  <a:moveTo>
                    <a:pt x="0" y="0"/>
                  </a:moveTo>
                  <a:lnTo>
                    <a:pt x="4274726" y="0"/>
                  </a:lnTo>
                  <a:lnTo>
                    <a:pt x="4274726" y="1378058"/>
                  </a:lnTo>
                  <a:lnTo>
                    <a:pt x="0" y="1378058"/>
                  </a:lnTo>
                  <a:close/>
                </a:path>
              </a:pathLst>
            </a:custGeom>
            <a:solidFill>
              <a:srgbClr val="ECECF3"/>
            </a:solidFill>
          </p:spPr>
        </p:sp>
        <p:sp>
          <p:nvSpPr>
            <p:cNvPr name="TextBox 6" id="6"/>
            <p:cNvSpPr txBox="true"/>
            <p:nvPr/>
          </p:nvSpPr>
          <p:spPr>
            <a:xfrm>
              <a:off x="0" y="-47625"/>
              <a:ext cx="4274726" cy="1425683"/>
            </a:xfrm>
            <a:prstGeom prst="rect">
              <a:avLst/>
            </a:prstGeom>
          </p:spPr>
          <p:txBody>
            <a:bodyPr anchor="ctr" rtlCol="false" tIns="50800" lIns="50800" bIns="50800" rIns="50800"/>
            <a:lstStyle/>
            <a:p>
              <a:pPr algn="ctr">
                <a:lnSpc>
                  <a:spcPts val="3012"/>
                </a:lnSpc>
              </a:pPr>
            </a:p>
          </p:txBody>
        </p:sp>
      </p:grpSp>
      <p:sp>
        <p:nvSpPr>
          <p:cNvPr name="TextBox 7" id="7"/>
          <p:cNvSpPr txBox="true"/>
          <p:nvPr/>
        </p:nvSpPr>
        <p:spPr>
          <a:xfrm rot="0">
            <a:off x="3164256" y="4221870"/>
            <a:ext cx="11959488"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Introduction</a:t>
            </a:r>
          </a:p>
        </p:txBody>
      </p:sp>
      <p:sp>
        <p:nvSpPr>
          <p:cNvPr name="TextBox 8" id="8"/>
          <p:cNvSpPr txBox="true"/>
          <p:nvPr/>
        </p:nvSpPr>
        <p:spPr>
          <a:xfrm rot="0">
            <a:off x="2938202" y="6039240"/>
            <a:ext cx="12411596" cy="2178050"/>
          </a:xfrm>
          <a:prstGeom prst="rect">
            <a:avLst/>
          </a:prstGeom>
        </p:spPr>
        <p:txBody>
          <a:bodyPr anchor="t" rtlCol="false" tIns="0" lIns="0" bIns="0" rIns="0">
            <a:spAutoFit/>
          </a:bodyPr>
          <a:lstStyle/>
          <a:p>
            <a:pPr algn="ctr" marL="0" indent="0" lvl="0">
              <a:lnSpc>
                <a:spcPts val="4419"/>
              </a:lnSpc>
            </a:pPr>
            <a:r>
              <a:rPr lang="en-US" sz="2599">
                <a:solidFill>
                  <a:srgbClr val="2D3880"/>
                </a:solidFill>
                <a:latin typeface="Glacial Indifference"/>
                <a:ea typeface="Glacial Indifference"/>
                <a:cs typeface="Glacial Indifference"/>
                <a:sym typeface="Glacial Indifference"/>
              </a:rPr>
              <a:t>Traffic forecasting is very important for city planning and management. Accurate predictions can help plan routes and allow emergency services to respond faster. With more and more vehicles on the road, managing traffic effectively has become more crucial than ever.</a:t>
            </a:r>
          </a:p>
        </p:txBody>
      </p:sp>
      <p:grpSp>
        <p:nvGrpSpPr>
          <p:cNvPr name="Group 9" id="9"/>
          <p:cNvGrpSpPr/>
          <p:nvPr/>
        </p:nvGrpSpPr>
        <p:grpSpPr>
          <a:xfrm rot="0">
            <a:off x="0" y="0"/>
            <a:ext cx="18268950" cy="3628477"/>
            <a:chOff x="0" y="0"/>
            <a:chExt cx="4811575" cy="955648"/>
          </a:xfrm>
        </p:grpSpPr>
        <p:sp>
          <p:nvSpPr>
            <p:cNvPr name="Freeform 10" id="10"/>
            <p:cNvSpPr/>
            <p:nvPr/>
          </p:nvSpPr>
          <p:spPr>
            <a:xfrm flipH="false" flipV="false" rot="0">
              <a:off x="0" y="0"/>
              <a:ext cx="4811575" cy="955648"/>
            </a:xfrm>
            <a:custGeom>
              <a:avLst/>
              <a:gdLst/>
              <a:ahLst/>
              <a:cxnLst/>
              <a:rect r="r" b="b" t="t" l="l"/>
              <a:pathLst>
                <a:path h="955648" w="4811575">
                  <a:moveTo>
                    <a:pt x="0" y="0"/>
                  </a:moveTo>
                  <a:lnTo>
                    <a:pt x="4811575" y="0"/>
                  </a:lnTo>
                  <a:lnTo>
                    <a:pt x="4811575" y="955648"/>
                  </a:lnTo>
                  <a:lnTo>
                    <a:pt x="0" y="955648"/>
                  </a:lnTo>
                  <a:close/>
                </a:path>
              </a:pathLst>
            </a:custGeom>
            <a:solidFill>
              <a:srgbClr val="2D3880">
                <a:alpha val="21961"/>
              </a:srgbClr>
            </a:solidFill>
          </p:spPr>
        </p:sp>
        <p:sp>
          <p:nvSpPr>
            <p:cNvPr name="TextBox 11" id="11"/>
            <p:cNvSpPr txBox="true"/>
            <p:nvPr/>
          </p:nvSpPr>
          <p:spPr>
            <a:xfrm>
              <a:off x="0" y="-47625"/>
              <a:ext cx="4811575" cy="1003273"/>
            </a:xfrm>
            <a:prstGeom prst="rect">
              <a:avLst/>
            </a:prstGeom>
          </p:spPr>
          <p:txBody>
            <a:bodyPr anchor="ctr" rtlCol="false" tIns="50800" lIns="50800" bIns="50800" rIns="50800"/>
            <a:lstStyle/>
            <a:p>
              <a:pPr algn="ctr">
                <a:lnSpc>
                  <a:spcPts val="3012"/>
                </a:lnSpc>
              </a:pP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Agenda Overview</a:t>
            </a:r>
          </a:p>
        </p:txBody>
      </p:sp>
      <p:grpSp>
        <p:nvGrpSpPr>
          <p:cNvPr name="Group 5" id="5"/>
          <p:cNvGrpSpPr/>
          <p:nvPr/>
        </p:nvGrpSpPr>
        <p:grpSpPr>
          <a:xfrm rot="0">
            <a:off x="3137147" y="3371441"/>
            <a:ext cx="842787" cy="8427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8" id="8"/>
          <p:cNvGrpSpPr/>
          <p:nvPr/>
        </p:nvGrpSpPr>
        <p:grpSpPr>
          <a:xfrm rot="0">
            <a:off x="3137147" y="4499978"/>
            <a:ext cx="842787" cy="8427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1" id="11"/>
          <p:cNvGrpSpPr/>
          <p:nvPr/>
        </p:nvGrpSpPr>
        <p:grpSpPr>
          <a:xfrm rot="0">
            <a:off x="3137147" y="5628515"/>
            <a:ext cx="842787" cy="8427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4" id="14"/>
          <p:cNvGrpSpPr/>
          <p:nvPr/>
        </p:nvGrpSpPr>
        <p:grpSpPr>
          <a:xfrm rot="0">
            <a:off x="9143433" y="3383189"/>
            <a:ext cx="842787" cy="8427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7" id="17"/>
          <p:cNvGrpSpPr/>
          <p:nvPr/>
        </p:nvGrpSpPr>
        <p:grpSpPr>
          <a:xfrm rot="0">
            <a:off x="9143433" y="4511726"/>
            <a:ext cx="842787" cy="8427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20" id="20"/>
          <p:cNvGrpSpPr/>
          <p:nvPr/>
        </p:nvGrpSpPr>
        <p:grpSpPr>
          <a:xfrm rot="0">
            <a:off x="9143433" y="5640263"/>
            <a:ext cx="842787" cy="8427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sp>
        <p:nvSpPr>
          <p:cNvPr name="TextBox 23" id="23"/>
          <p:cNvSpPr txBox="true"/>
          <p:nvPr/>
        </p:nvSpPr>
        <p:spPr>
          <a:xfrm rot="0">
            <a:off x="4188351" y="3507085"/>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Objectives</a:t>
            </a:r>
          </a:p>
        </p:txBody>
      </p:sp>
      <p:sp>
        <p:nvSpPr>
          <p:cNvPr name="TextBox 24" id="24"/>
          <p:cNvSpPr txBox="true"/>
          <p:nvPr/>
        </p:nvSpPr>
        <p:spPr>
          <a:xfrm rot="0">
            <a:off x="4188351" y="4635622"/>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Data Collection</a:t>
            </a:r>
          </a:p>
        </p:txBody>
      </p:sp>
      <p:sp>
        <p:nvSpPr>
          <p:cNvPr name="TextBox 25" id="25"/>
          <p:cNvSpPr txBox="true"/>
          <p:nvPr/>
        </p:nvSpPr>
        <p:spPr>
          <a:xfrm rot="0">
            <a:off x="4188351" y="5759572"/>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Traffic Data Analysis</a:t>
            </a:r>
          </a:p>
        </p:txBody>
      </p:sp>
      <p:sp>
        <p:nvSpPr>
          <p:cNvPr name="TextBox 26" id="26"/>
          <p:cNvSpPr txBox="true"/>
          <p:nvPr/>
        </p:nvSpPr>
        <p:spPr>
          <a:xfrm rot="0">
            <a:off x="10194637" y="3509658"/>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Model Building </a:t>
            </a:r>
          </a:p>
        </p:txBody>
      </p:sp>
      <p:sp>
        <p:nvSpPr>
          <p:cNvPr name="TextBox 27" id="27"/>
          <p:cNvSpPr txBox="true"/>
          <p:nvPr/>
        </p:nvSpPr>
        <p:spPr>
          <a:xfrm rot="0">
            <a:off x="10195770" y="4635622"/>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Model Evaluation</a:t>
            </a:r>
          </a:p>
        </p:txBody>
      </p:sp>
      <p:sp>
        <p:nvSpPr>
          <p:cNvPr name="TextBox 28" id="28"/>
          <p:cNvSpPr txBox="true"/>
          <p:nvPr/>
        </p:nvSpPr>
        <p:spPr>
          <a:xfrm rot="0">
            <a:off x="10194637" y="5775907"/>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73588" y="6175"/>
            <a:ext cx="6242987" cy="10287000"/>
            <a:chOff x="0" y="0"/>
            <a:chExt cx="8323983" cy="13716000"/>
          </a:xfrm>
        </p:grpSpPr>
        <p:pic>
          <p:nvPicPr>
            <p:cNvPr name="Picture 3" id="3"/>
            <p:cNvPicPr>
              <a:picLocks noChangeAspect="true"/>
            </p:cNvPicPr>
            <p:nvPr/>
          </p:nvPicPr>
          <p:blipFill>
            <a:blip r:embed="rId2">
              <a:alphaModFix amt="56000"/>
            </a:blip>
            <a:srcRect l="18667" t="31334" r="18667" b="0"/>
            <a:stretch>
              <a:fillRect/>
            </a:stretch>
          </p:blipFill>
          <p:spPr>
            <a:xfrm flipH="false" flipV="false">
              <a:off x="0" y="0"/>
              <a:ext cx="8323983" cy="13716000"/>
            </a:xfrm>
            <a:prstGeom prst="rect">
              <a:avLst/>
            </a:prstGeom>
          </p:spPr>
        </p:pic>
      </p:grpSp>
      <p:grpSp>
        <p:nvGrpSpPr>
          <p:cNvPr name="Group 4" id="4"/>
          <p:cNvGrpSpPr/>
          <p:nvPr/>
        </p:nvGrpSpPr>
        <p:grpSpPr>
          <a:xfrm rot="0">
            <a:off x="12073588" y="0"/>
            <a:ext cx="6233462" cy="10287000"/>
            <a:chOff x="0" y="0"/>
            <a:chExt cx="1641735" cy="2709333"/>
          </a:xfrm>
        </p:grpSpPr>
        <p:sp>
          <p:nvSpPr>
            <p:cNvPr name="Freeform 5" id="5"/>
            <p:cNvSpPr/>
            <p:nvPr/>
          </p:nvSpPr>
          <p:spPr>
            <a:xfrm flipH="false" flipV="false" rot="0">
              <a:off x="0" y="0"/>
              <a:ext cx="1641735" cy="2709333"/>
            </a:xfrm>
            <a:custGeom>
              <a:avLst/>
              <a:gdLst/>
              <a:ahLst/>
              <a:cxnLst/>
              <a:rect r="r" b="b" t="t" l="l"/>
              <a:pathLst>
                <a:path h="2709333" w="1641735">
                  <a:moveTo>
                    <a:pt x="0" y="0"/>
                  </a:moveTo>
                  <a:lnTo>
                    <a:pt x="1641735" y="0"/>
                  </a:lnTo>
                  <a:lnTo>
                    <a:pt x="1641735" y="2709333"/>
                  </a:lnTo>
                  <a:lnTo>
                    <a:pt x="0" y="2709333"/>
                  </a:lnTo>
                  <a:close/>
                </a:path>
              </a:pathLst>
            </a:custGeom>
            <a:solidFill>
              <a:srgbClr val="2D3880">
                <a:alpha val="21961"/>
              </a:srgbClr>
            </a:solidFill>
          </p:spPr>
        </p:sp>
        <p:sp>
          <p:nvSpPr>
            <p:cNvPr name="TextBox 6" id="6"/>
            <p:cNvSpPr txBox="true"/>
            <p:nvPr/>
          </p:nvSpPr>
          <p:spPr>
            <a:xfrm>
              <a:off x="0" y="-47625"/>
              <a:ext cx="1641735" cy="2756958"/>
            </a:xfrm>
            <a:prstGeom prst="rect">
              <a:avLst/>
            </a:prstGeom>
          </p:spPr>
          <p:txBody>
            <a:bodyPr anchor="ctr" rtlCol="false" tIns="50800" lIns="50800" bIns="50800" rIns="50800"/>
            <a:lstStyle/>
            <a:p>
              <a:pPr algn="ctr">
                <a:lnSpc>
                  <a:spcPts val="3012"/>
                </a:lnSpc>
              </a:pPr>
            </a:p>
          </p:txBody>
        </p:sp>
      </p:grpSp>
      <p:sp>
        <p:nvSpPr>
          <p:cNvPr name="Freeform 7" id="7"/>
          <p:cNvSpPr/>
          <p:nvPr/>
        </p:nvSpPr>
        <p:spPr>
          <a:xfrm flipH="false" flipV="false" rot="0">
            <a:off x="15243468" y="6175"/>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1442545"/>
            <a:ext cx="5520700" cy="1135380"/>
          </a:xfrm>
          <a:prstGeom prst="rect">
            <a:avLst/>
          </a:prstGeom>
        </p:spPr>
        <p:txBody>
          <a:bodyPr anchor="t" rtlCol="false" tIns="0" lIns="0" bIns="0" rIns="0">
            <a:spAutoFit/>
          </a:bodyPr>
          <a:lstStyle/>
          <a:p>
            <a:pPr algn="l" marL="0" indent="0" lvl="0">
              <a:lnSpc>
                <a:spcPts val="9000"/>
              </a:lnSpc>
            </a:pPr>
            <a:r>
              <a:rPr lang="en-US" sz="7200">
                <a:solidFill>
                  <a:srgbClr val="2D3880"/>
                </a:solidFill>
                <a:latin typeface="Cormorant Garamond Bold Italics"/>
                <a:ea typeface="Cormorant Garamond Bold Italics"/>
                <a:cs typeface="Cormorant Garamond Bold Italics"/>
                <a:sym typeface="Cormorant Garamond Bold Italics"/>
              </a:rPr>
              <a:t>Objectives</a:t>
            </a:r>
          </a:p>
        </p:txBody>
      </p:sp>
      <p:sp>
        <p:nvSpPr>
          <p:cNvPr name="TextBox 9" id="9"/>
          <p:cNvSpPr txBox="true"/>
          <p:nvPr/>
        </p:nvSpPr>
        <p:spPr>
          <a:xfrm rot="0">
            <a:off x="1303954" y="3154432"/>
            <a:ext cx="9269443" cy="5821248"/>
          </a:xfrm>
          <a:prstGeom prst="rect">
            <a:avLst/>
          </a:prstGeom>
        </p:spPr>
        <p:txBody>
          <a:bodyPr anchor="t" rtlCol="false" tIns="0" lIns="0" bIns="0" rIns="0">
            <a:spAutoFit/>
          </a:bodyPr>
          <a:lstStyle/>
          <a:p>
            <a:pPr algn="l" marL="0" indent="0" lvl="0">
              <a:lnSpc>
                <a:spcPts val="5825"/>
              </a:lnSpc>
            </a:pPr>
            <a:r>
              <a:rPr lang="en-US" sz="3426">
                <a:solidFill>
                  <a:srgbClr val="2D3880"/>
                </a:solidFill>
                <a:latin typeface="Glacial Indifference"/>
                <a:ea typeface="Glacial Indifference"/>
                <a:cs typeface="Glacial Indifference"/>
                <a:sym typeface="Glacial Indifference"/>
              </a:rPr>
              <a:t>The main goal of this project is to create a precise traffic forecasting model capable of predicting the severity of traffic accidents in real-time. By utilizing advanced deep learning techniques such as RNN, LSTM, and GRU, we aim to deliver actionable insights that can help reduce traffic accidents and by that prevent traffic jams.</a:t>
            </a:r>
          </a:p>
        </p:txBody>
      </p:sp>
      <p:sp>
        <p:nvSpPr>
          <p:cNvPr name="Freeform 10" id="10"/>
          <p:cNvSpPr/>
          <p:nvPr/>
        </p:nvSpPr>
        <p:spPr>
          <a:xfrm flipH="false" flipV="false" rot="-10800000">
            <a:off x="15798621" y="6867525"/>
            <a:ext cx="4478210" cy="3525572"/>
          </a:xfrm>
          <a:custGeom>
            <a:avLst/>
            <a:gdLst/>
            <a:ahLst/>
            <a:cxnLst/>
            <a:rect r="r" b="b" t="t" l="l"/>
            <a:pathLst>
              <a:path h="3525572" w="4478210">
                <a:moveTo>
                  <a:pt x="0" y="0"/>
                </a:moveTo>
                <a:lnTo>
                  <a:pt x="4478209" y="0"/>
                </a:lnTo>
                <a:lnTo>
                  <a:pt x="4478209" y="3525572"/>
                </a:lnTo>
                <a:lnTo>
                  <a:pt x="0" y="3525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6414" y="5143500"/>
            <a:ext cx="4455000" cy="4114800"/>
          </a:xfrm>
          <a:custGeom>
            <a:avLst/>
            <a:gdLst/>
            <a:ahLst/>
            <a:cxnLst/>
            <a:rect r="r" b="b" t="t" l="l"/>
            <a:pathLst>
              <a:path h="4114800" w="4455000">
                <a:moveTo>
                  <a:pt x="0" y="0"/>
                </a:moveTo>
                <a:lnTo>
                  <a:pt x="4455000" y="0"/>
                </a:lnTo>
                <a:lnTo>
                  <a:pt x="445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9360" y="5789272"/>
            <a:ext cx="2969108" cy="2969108"/>
          </a:xfrm>
          <a:custGeom>
            <a:avLst/>
            <a:gdLst/>
            <a:ahLst/>
            <a:cxnLst/>
            <a:rect r="r" b="b" t="t" l="l"/>
            <a:pathLst>
              <a:path h="2969108" w="2969108">
                <a:moveTo>
                  <a:pt x="0" y="0"/>
                </a:moveTo>
                <a:lnTo>
                  <a:pt x="2969108" y="0"/>
                </a:lnTo>
                <a:lnTo>
                  <a:pt x="2969108" y="2969107"/>
                </a:lnTo>
                <a:lnTo>
                  <a:pt x="0" y="2969107"/>
                </a:lnTo>
                <a:lnTo>
                  <a:pt x="0" y="0"/>
                </a:lnTo>
                <a:close/>
              </a:path>
            </a:pathLst>
          </a:custGeom>
          <a:blipFill>
            <a:blip r:embed="rId4"/>
            <a:stretch>
              <a:fillRect l="0" t="0" r="0" b="0"/>
            </a:stretch>
          </a:blipFill>
        </p:spPr>
      </p:sp>
      <p:sp>
        <p:nvSpPr>
          <p:cNvPr name="Freeform 4" id="4"/>
          <p:cNvSpPr/>
          <p:nvPr/>
        </p:nvSpPr>
        <p:spPr>
          <a:xfrm flipH="true" flipV="true" rot="0">
            <a:off x="11340603" y="-79282"/>
            <a:ext cx="7328478" cy="3104610"/>
          </a:xfrm>
          <a:custGeom>
            <a:avLst/>
            <a:gdLst/>
            <a:ahLst/>
            <a:cxnLst/>
            <a:rect r="r" b="b" t="t" l="l"/>
            <a:pathLst>
              <a:path h="3104610" w="7328478">
                <a:moveTo>
                  <a:pt x="7328478" y="3104610"/>
                </a:moveTo>
                <a:lnTo>
                  <a:pt x="0" y="3104610"/>
                </a:lnTo>
                <a:lnTo>
                  <a:pt x="0" y="0"/>
                </a:lnTo>
                <a:lnTo>
                  <a:pt x="7328478" y="0"/>
                </a:lnTo>
                <a:lnTo>
                  <a:pt x="7328478" y="31046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871357" y="7134436"/>
            <a:ext cx="1186040" cy="1186040"/>
          </a:xfrm>
          <a:custGeom>
            <a:avLst/>
            <a:gdLst/>
            <a:ahLst/>
            <a:cxnLst/>
            <a:rect r="r" b="b" t="t" l="l"/>
            <a:pathLst>
              <a:path h="1186040" w="1186040">
                <a:moveTo>
                  <a:pt x="0" y="0"/>
                </a:moveTo>
                <a:lnTo>
                  <a:pt x="1186040" y="0"/>
                </a:lnTo>
                <a:lnTo>
                  <a:pt x="1186040" y="1186040"/>
                </a:lnTo>
                <a:lnTo>
                  <a:pt x="0" y="11860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49141" y="5225603"/>
            <a:ext cx="1108256" cy="1108256"/>
          </a:xfrm>
          <a:custGeom>
            <a:avLst/>
            <a:gdLst/>
            <a:ahLst/>
            <a:cxnLst/>
            <a:rect r="r" b="b" t="t" l="l"/>
            <a:pathLst>
              <a:path h="1108256" w="1108256">
                <a:moveTo>
                  <a:pt x="0" y="0"/>
                </a:moveTo>
                <a:lnTo>
                  <a:pt x="1108256" y="0"/>
                </a:lnTo>
                <a:lnTo>
                  <a:pt x="1108256" y="1108256"/>
                </a:lnTo>
                <a:lnTo>
                  <a:pt x="0" y="11082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775936" y="2856410"/>
            <a:ext cx="1281461" cy="1281461"/>
          </a:xfrm>
          <a:custGeom>
            <a:avLst/>
            <a:gdLst/>
            <a:ahLst/>
            <a:cxnLst/>
            <a:rect r="r" b="b" t="t" l="l"/>
            <a:pathLst>
              <a:path h="1281461" w="1281461">
                <a:moveTo>
                  <a:pt x="0" y="0"/>
                </a:moveTo>
                <a:lnTo>
                  <a:pt x="1281461" y="0"/>
                </a:lnTo>
                <a:lnTo>
                  <a:pt x="1281461" y="1281461"/>
                </a:lnTo>
                <a:lnTo>
                  <a:pt x="0" y="1281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667858" y="1629590"/>
            <a:ext cx="7955327"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Data Collection</a:t>
            </a:r>
          </a:p>
        </p:txBody>
      </p:sp>
      <p:sp>
        <p:nvSpPr>
          <p:cNvPr name="TextBox 9" id="9"/>
          <p:cNvSpPr txBox="true"/>
          <p:nvPr/>
        </p:nvSpPr>
        <p:spPr>
          <a:xfrm rot="0">
            <a:off x="820487" y="3355009"/>
            <a:ext cx="7128654" cy="1229121"/>
          </a:xfrm>
          <a:prstGeom prst="rect">
            <a:avLst/>
          </a:prstGeom>
        </p:spPr>
        <p:txBody>
          <a:bodyPr anchor="t" rtlCol="false" tIns="0" lIns="0" bIns="0" rIns="0">
            <a:spAutoFit/>
          </a:bodyPr>
          <a:lstStyle/>
          <a:p>
            <a:pPr algn="l" marL="0" indent="0" lvl="0">
              <a:lnSpc>
                <a:spcPts val="5057"/>
              </a:lnSpc>
            </a:pPr>
            <a:r>
              <a:rPr lang="en-US" sz="2974">
                <a:solidFill>
                  <a:srgbClr val="2D3880"/>
                </a:solidFill>
                <a:latin typeface="Glacial Indifference"/>
                <a:ea typeface="Glacial Indifference"/>
                <a:cs typeface="Glacial Indifference"/>
                <a:sym typeface="Glacial Indifference"/>
              </a:rPr>
              <a:t>We decided to collect our data open source from Kaggle.</a:t>
            </a:r>
          </a:p>
        </p:txBody>
      </p:sp>
      <p:sp>
        <p:nvSpPr>
          <p:cNvPr name="TextBox 10" id="10"/>
          <p:cNvSpPr txBox="true"/>
          <p:nvPr/>
        </p:nvSpPr>
        <p:spPr>
          <a:xfrm rot="0">
            <a:off x="9676338" y="2977703"/>
            <a:ext cx="7582962" cy="151447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The accident data were collected from February 2016 to March 2023, using multiple APIs that provide streaming traffic incident (or event) data.</a:t>
            </a:r>
          </a:p>
        </p:txBody>
      </p:sp>
      <p:sp>
        <p:nvSpPr>
          <p:cNvPr name="TextBox 11" id="11"/>
          <p:cNvSpPr txBox="true"/>
          <p:nvPr/>
        </p:nvSpPr>
        <p:spPr>
          <a:xfrm rot="0">
            <a:off x="9676338" y="2539553"/>
            <a:ext cx="7582962" cy="48577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Bold"/>
                <a:ea typeface="Glacial Indifference Bold"/>
                <a:cs typeface="Glacial Indifference Bold"/>
                <a:sym typeface="Glacial Indifference Bold"/>
              </a:rPr>
              <a:t>Upload the data</a:t>
            </a:r>
          </a:p>
        </p:txBody>
      </p:sp>
      <p:sp>
        <p:nvSpPr>
          <p:cNvPr name="TextBox 12" id="12"/>
          <p:cNvSpPr txBox="true"/>
          <p:nvPr/>
        </p:nvSpPr>
        <p:spPr>
          <a:xfrm rot="0">
            <a:off x="9676338" y="5665447"/>
            <a:ext cx="7582962" cy="48577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Understanding the accident data for further processing.</a:t>
            </a:r>
          </a:p>
        </p:txBody>
      </p:sp>
      <p:sp>
        <p:nvSpPr>
          <p:cNvPr name="TextBox 13" id="13"/>
          <p:cNvSpPr txBox="true"/>
          <p:nvPr/>
        </p:nvSpPr>
        <p:spPr>
          <a:xfrm rot="0">
            <a:off x="9676338" y="5297782"/>
            <a:ext cx="7582962" cy="4152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Bold"/>
                <a:ea typeface="Glacial Indifference Bold"/>
                <a:cs typeface="Glacial Indifference Bold"/>
                <a:sym typeface="Glacial Indifference Bold"/>
              </a:rPr>
              <a:t>Exploratory Data Analysis</a:t>
            </a:r>
          </a:p>
        </p:txBody>
      </p:sp>
      <p:sp>
        <p:nvSpPr>
          <p:cNvPr name="TextBox 14" id="14"/>
          <p:cNvSpPr txBox="true"/>
          <p:nvPr/>
        </p:nvSpPr>
        <p:spPr>
          <a:xfrm rot="0">
            <a:off x="9648695" y="7479030"/>
            <a:ext cx="7582962" cy="10001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Taking the Feature that serves our goal is crucial step for accurate forecasting results.</a:t>
            </a:r>
          </a:p>
        </p:txBody>
      </p:sp>
      <p:sp>
        <p:nvSpPr>
          <p:cNvPr name="TextBox 15" id="15"/>
          <p:cNvSpPr txBox="true"/>
          <p:nvPr/>
        </p:nvSpPr>
        <p:spPr>
          <a:xfrm rot="0">
            <a:off x="9648695" y="7101840"/>
            <a:ext cx="7582962" cy="41529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Bold"/>
                <a:ea typeface="Glacial Indifference Bold"/>
                <a:cs typeface="Glacial Indifference Bold"/>
                <a:sym typeface="Glacial Indifference Bold"/>
              </a:rPr>
              <a:t>Selecting Relevant Features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958" y="-2145391"/>
            <a:ext cx="14376198" cy="14271644"/>
          </a:xfrm>
          <a:custGeom>
            <a:avLst/>
            <a:gdLst/>
            <a:ahLst/>
            <a:cxnLst/>
            <a:rect r="r" b="b" t="t" l="l"/>
            <a:pathLst>
              <a:path h="14271644" w="14376198">
                <a:moveTo>
                  <a:pt x="0" y="0"/>
                </a:moveTo>
                <a:lnTo>
                  <a:pt x="14376198" y="0"/>
                </a:lnTo>
                <a:lnTo>
                  <a:pt x="14376198" y="14271644"/>
                </a:lnTo>
                <a:lnTo>
                  <a:pt x="0" y="142716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78196" y="2335645"/>
            <a:ext cx="10320480" cy="6552454"/>
            <a:chOff x="0" y="0"/>
            <a:chExt cx="2718151" cy="1725749"/>
          </a:xfrm>
        </p:grpSpPr>
        <p:sp>
          <p:nvSpPr>
            <p:cNvPr name="Freeform 4" id="4"/>
            <p:cNvSpPr/>
            <p:nvPr/>
          </p:nvSpPr>
          <p:spPr>
            <a:xfrm flipH="false" flipV="false" rot="0">
              <a:off x="0" y="0"/>
              <a:ext cx="2718151" cy="1725749"/>
            </a:xfrm>
            <a:custGeom>
              <a:avLst/>
              <a:gdLst/>
              <a:ahLst/>
              <a:cxnLst/>
              <a:rect r="r" b="b" t="t" l="l"/>
              <a:pathLst>
                <a:path h="1725749" w="2718151">
                  <a:moveTo>
                    <a:pt x="0" y="0"/>
                  </a:moveTo>
                  <a:lnTo>
                    <a:pt x="2718151" y="0"/>
                  </a:lnTo>
                  <a:lnTo>
                    <a:pt x="2718151" y="1725749"/>
                  </a:lnTo>
                  <a:lnTo>
                    <a:pt x="0" y="1725749"/>
                  </a:lnTo>
                  <a:close/>
                </a:path>
              </a:pathLst>
            </a:custGeom>
            <a:solidFill>
              <a:srgbClr val="CBCBEB"/>
            </a:solidFill>
          </p:spPr>
        </p:sp>
        <p:sp>
          <p:nvSpPr>
            <p:cNvPr name="TextBox 5" id="5"/>
            <p:cNvSpPr txBox="true"/>
            <p:nvPr/>
          </p:nvSpPr>
          <p:spPr>
            <a:xfrm>
              <a:off x="0" y="-47625"/>
              <a:ext cx="2718151" cy="1773374"/>
            </a:xfrm>
            <a:prstGeom prst="rect">
              <a:avLst/>
            </a:prstGeom>
          </p:spPr>
          <p:txBody>
            <a:bodyPr anchor="ctr" rtlCol="false" tIns="50800" lIns="50800" bIns="50800" rIns="50800"/>
            <a:lstStyle/>
            <a:p>
              <a:pPr algn="ctr">
                <a:lnSpc>
                  <a:spcPts val="3012"/>
                </a:lnSpc>
              </a:pPr>
            </a:p>
          </p:txBody>
        </p:sp>
      </p:grpSp>
      <p:sp>
        <p:nvSpPr>
          <p:cNvPr name="Freeform 6" id="6"/>
          <p:cNvSpPr/>
          <p:nvPr/>
        </p:nvSpPr>
        <p:spPr>
          <a:xfrm flipH="false" flipV="false" rot="0">
            <a:off x="15960239" y="-38578"/>
            <a:ext cx="2598121" cy="2598121"/>
          </a:xfrm>
          <a:custGeom>
            <a:avLst/>
            <a:gdLst/>
            <a:ahLst/>
            <a:cxnLst/>
            <a:rect r="r" b="b" t="t" l="l"/>
            <a:pathLst>
              <a:path h="2598121" w="2598121">
                <a:moveTo>
                  <a:pt x="0" y="0"/>
                </a:moveTo>
                <a:lnTo>
                  <a:pt x="2598122" y="0"/>
                </a:lnTo>
                <a:lnTo>
                  <a:pt x="2598122" y="2598121"/>
                </a:lnTo>
                <a:lnTo>
                  <a:pt x="0" y="25981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0">
            <a:off x="15960239" y="7959239"/>
            <a:ext cx="2598121" cy="2598121"/>
          </a:xfrm>
          <a:custGeom>
            <a:avLst/>
            <a:gdLst/>
            <a:ahLst/>
            <a:cxnLst/>
            <a:rect r="r" b="b" t="t" l="l"/>
            <a:pathLst>
              <a:path h="2598121" w="2598121">
                <a:moveTo>
                  <a:pt x="2598122" y="2598122"/>
                </a:moveTo>
                <a:lnTo>
                  <a:pt x="0" y="2598122"/>
                </a:lnTo>
                <a:lnTo>
                  <a:pt x="0" y="0"/>
                </a:lnTo>
                <a:lnTo>
                  <a:pt x="2598122" y="0"/>
                </a:lnTo>
                <a:lnTo>
                  <a:pt x="2598122" y="25981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131127" y="2956114"/>
            <a:ext cx="8214618" cy="5425249"/>
          </a:xfrm>
          <a:custGeom>
            <a:avLst/>
            <a:gdLst/>
            <a:ahLst/>
            <a:cxnLst/>
            <a:rect r="r" b="b" t="t" l="l"/>
            <a:pathLst>
              <a:path h="5425249" w="8214618">
                <a:moveTo>
                  <a:pt x="0" y="0"/>
                </a:moveTo>
                <a:lnTo>
                  <a:pt x="8214618" y="0"/>
                </a:lnTo>
                <a:lnTo>
                  <a:pt x="8214618" y="5425248"/>
                </a:lnTo>
                <a:lnTo>
                  <a:pt x="0" y="5425248"/>
                </a:lnTo>
                <a:lnTo>
                  <a:pt x="0" y="0"/>
                </a:lnTo>
                <a:close/>
              </a:path>
            </a:pathLst>
          </a:custGeom>
          <a:blipFill>
            <a:blip r:embed="rId8"/>
            <a:stretch>
              <a:fillRect l="-1072" t="0" r="-1072" b="0"/>
            </a:stretch>
          </a:blipFill>
        </p:spPr>
      </p:sp>
      <p:sp>
        <p:nvSpPr>
          <p:cNvPr name="TextBox 9" id="9"/>
          <p:cNvSpPr txBox="true"/>
          <p:nvPr/>
        </p:nvSpPr>
        <p:spPr>
          <a:xfrm rot="0">
            <a:off x="4626825" y="895350"/>
            <a:ext cx="10061884"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Traffic Data Analysis</a:t>
            </a:r>
          </a:p>
        </p:txBody>
      </p:sp>
      <p:sp>
        <p:nvSpPr>
          <p:cNvPr name="TextBox 10" id="10"/>
          <p:cNvSpPr txBox="true"/>
          <p:nvPr/>
        </p:nvSpPr>
        <p:spPr>
          <a:xfrm rot="0">
            <a:off x="1057275" y="4311203"/>
            <a:ext cx="4519267" cy="3237183"/>
          </a:xfrm>
          <a:prstGeom prst="rect">
            <a:avLst/>
          </a:prstGeom>
        </p:spPr>
        <p:txBody>
          <a:bodyPr anchor="t" rtlCol="false" tIns="0" lIns="0" bIns="0" rIns="0">
            <a:spAutoFit/>
          </a:bodyPr>
          <a:lstStyle/>
          <a:p>
            <a:pPr algn="l" marL="660678" indent="-330339" lvl="1">
              <a:lnSpc>
                <a:spcPts val="5202"/>
              </a:lnSpc>
              <a:buFont typeface="Arial"/>
              <a:buChar char="•"/>
            </a:pPr>
            <a:r>
              <a:rPr lang="en-US" sz="3060">
                <a:solidFill>
                  <a:srgbClr val="2D3880"/>
                </a:solidFill>
                <a:latin typeface="Glacial Indifference"/>
                <a:ea typeface="Glacial Indifference"/>
                <a:cs typeface="Glacial Indifference"/>
                <a:sym typeface="Glacial Indifference"/>
              </a:rPr>
              <a:t>Take the most significant features that servers our goal.  </a:t>
            </a:r>
          </a:p>
          <a:p>
            <a:pPr algn="l">
              <a:lnSpc>
                <a:spcPts val="5202"/>
              </a:lnSpc>
            </a:pPr>
          </a:p>
          <a:p>
            <a:pPr algn="l" marL="660678" indent="-330339" lvl="1">
              <a:lnSpc>
                <a:spcPts val="5202"/>
              </a:lnSpc>
              <a:buFont typeface="Arial"/>
              <a:buChar char="•"/>
            </a:pPr>
            <a:r>
              <a:rPr lang="en-US" sz="3060">
                <a:solidFill>
                  <a:srgbClr val="2D3880"/>
                </a:solidFill>
                <a:latin typeface="Glacial Indifference"/>
                <a:ea typeface="Glacial Indifference"/>
                <a:cs typeface="Glacial Indifference"/>
                <a:sym typeface="Glacial Indifference"/>
              </a:rPr>
              <a:t>Severity = 2</a:t>
            </a:r>
          </a:p>
        </p:txBody>
      </p:sp>
      <p:sp>
        <p:nvSpPr>
          <p:cNvPr name="TextBox 11" id="11"/>
          <p:cNvSpPr txBox="true"/>
          <p:nvPr/>
        </p:nvSpPr>
        <p:spPr>
          <a:xfrm rot="0">
            <a:off x="1057275" y="2860864"/>
            <a:ext cx="7139100" cy="764540"/>
          </a:xfrm>
          <a:prstGeom prst="rect">
            <a:avLst/>
          </a:prstGeom>
        </p:spPr>
        <p:txBody>
          <a:bodyPr anchor="t" rtlCol="false" tIns="0" lIns="0" bIns="0" rIns="0">
            <a:spAutoFit/>
          </a:bodyPr>
          <a:lstStyle/>
          <a:p>
            <a:pPr algn="l" marL="0" indent="0" lvl="0">
              <a:lnSpc>
                <a:spcPts val="6160"/>
              </a:lnSpc>
              <a:spcBef>
                <a:spcPct val="0"/>
              </a:spcBef>
            </a:pPr>
            <a:r>
              <a:rPr lang="en-US" sz="4400">
                <a:solidFill>
                  <a:srgbClr val="2D3880"/>
                </a:solidFill>
                <a:latin typeface="Glacial Indifference Bold"/>
                <a:ea typeface="Glacial Indifference Bold"/>
                <a:cs typeface="Glacial Indifference Bold"/>
                <a:sym typeface="Glacial Indifference Bold"/>
              </a:rPr>
              <a:t>We decided to</a:t>
            </a:r>
          </a:p>
        </p:txBody>
      </p:sp>
      <p:sp>
        <p:nvSpPr>
          <p:cNvPr name="Freeform 12" id="12"/>
          <p:cNvSpPr/>
          <p:nvPr/>
        </p:nvSpPr>
        <p:spPr>
          <a:xfrm flipH="false" flipV="false" rot="0">
            <a:off x="14304240" y="-2264444"/>
            <a:ext cx="14376198" cy="14271644"/>
          </a:xfrm>
          <a:custGeom>
            <a:avLst/>
            <a:gdLst/>
            <a:ahLst/>
            <a:cxnLst/>
            <a:rect r="r" b="b" t="t" l="l"/>
            <a:pathLst>
              <a:path h="14271644" w="14376198">
                <a:moveTo>
                  <a:pt x="0" y="0"/>
                </a:moveTo>
                <a:lnTo>
                  <a:pt x="14376198" y="0"/>
                </a:lnTo>
                <a:lnTo>
                  <a:pt x="14376198" y="14271644"/>
                </a:lnTo>
                <a:lnTo>
                  <a:pt x="0" y="1427164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44817" y="-4946289"/>
            <a:ext cx="9943183" cy="15233289"/>
          </a:xfrm>
          <a:custGeom>
            <a:avLst/>
            <a:gdLst/>
            <a:ahLst/>
            <a:cxnLst/>
            <a:rect r="r" b="b" t="t" l="l"/>
            <a:pathLst>
              <a:path h="15233289" w="9943183">
                <a:moveTo>
                  <a:pt x="0" y="0"/>
                </a:moveTo>
                <a:lnTo>
                  <a:pt x="9943183" y="0"/>
                </a:lnTo>
                <a:lnTo>
                  <a:pt x="9943183" y="15233289"/>
                </a:lnTo>
                <a:lnTo>
                  <a:pt x="0" y="15233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54201" y="990600"/>
            <a:ext cx="5581231" cy="1135380"/>
          </a:xfrm>
          <a:prstGeom prst="rect">
            <a:avLst/>
          </a:prstGeom>
        </p:spPr>
        <p:txBody>
          <a:bodyPr anchor="t" rtlCol="false" tIns="0" lIns="0" bIns="0" rIns="0">
            <a:spAutoFit/>
          </a:bodyPr>
          <a:lstStyle/>
          <a:p>
            <a:pPr algn="ctr" marL="0" indent="0" lvl="0">
              <a:lnSpc>
                <a:spcPts val="9000"/>
              </a:lnSpc>
            </a:pPr>
            <a:r>
              <a:rPr lang="en-US" sz="7200">
                <a:solidFill>
                  <a:srgbClr val="2D3880"/>
                </a:solidFill>
                <a:latin typeface="Cormorant Garamond Bold Italics"/>
                <a:ea typeface="Cormorant Garamond Bold Italics"/>
                <a:cs typeface="Cormorant Garamond Bold Italics"/>
                <a:sym typeface="Cormorant Garamond Bold Italics"/>
              </a:rPr>
              <a:t>Work Flow</a:t>
            </a:r>
          </a:p>
        </p:txBody>
      </p:sp>
      <p:grpSp>
        <p:nvGrpSpPr>
          <p:cNvPr name="Group 4" id="4"/>
          <p:cNvGrpSpPr/>
          <p:nvPr/>
        </p:nvGrpSpPr>
        <p:grpSpPr>
          <a:xfrm rot="0">
            <a:off x="1028700" y="2441585"/>
            <a:ext cx="16230600" cy="5254768"/>
            <a:chOff x="0" y="0"/>
            <a:chExt cx="21640800" cy="7006358"/>
          </a:xfrm>
        </p:grpSpPr>
        <p:sp>
          <p:nvSpPr>
            <p:cNvPr name="Freeform 5" id="5"/>
            <p:cNvSpPr/>
            <p:nvPr/>
          </p:nvSpPr>
          <p:spPr>
            <a:xfrm flipH="false" flipV="false" rot="0">
              <a:off x="0" y="1398807"/>
              <a:ext cx="4439835" cy="2219917"/>
            </a:xfrm>
            <a:custGeom>
              <a:avLst/>
              <a:gdLst/>
              <a:ahLst/>
              <a:cxnLst/>
              <a:rect r="r" b="b" t="t" l="l"/>
              <a:pathLst>
                <a:path h="2219917" w="4439835">
                  <a:moveTo>
                    <a:pt x="0" y="0"/>
                  </a:moveTo>
                  <a:lnTo>
                    <a:pt x="4439835" y="0"/>
                  </a:lnTo>
                  <a:lnTo>
                    <a:pt x="4439835" y="2219918"/>
                  </a:lnTo>
                  <a:lnTo>
                    <a:pt x="0" y="2219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4156595" y="3600905"/>
              <a:ext cx="4439835" cy="2219917"/>
            </a:xfrm>
            <a:custGeom>
              <a:avLst/>
              <a:gdLst/>
              <a:ahLst/>
              <a:cxnLst/>
              <a:rect r="r" b="b" t="t" l="l"/>
              <a:pathLst>
                <a:path h="2219917" w="4439835">
                  <a:moveTo>
                    <a:pt x="0" y="0"/>
                  </a:moveTo>
                  <a:lnTo>
                    <a:pt x="4439835" y="0"/>
                  </a:lnTo>
                  <a:lnTo>
                    <a:pt x="4439835" y="2219917"/>
                  </a:lnTo>
                  <a:lnTo>
                    <a:pt x="0" y="2219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53525" y="1398807"/>
              <a:ext cx="4457655" cy="2228827"/>
            </a:xfrm>
            <a:custGeom>
              <a:avLst/>
              <a:gdLst/>
              <a:ahLst/>
              <a:cxnLst/>
              <a:rect r="r" b="b" t="t" l="l"/>
              <a:pathLst>
                <a:path h="2228827" w="4457655">
                  <a:moveTo>
                    <a:pt x="0" y="0"/>
                  </a:moveTo>
                  <a:lnTo>
                    <a:pt x="4457655" y="0"/>
                  </a:lnTo>
                  <a:lnTo>
                    <a:pt x="4457655" y="2228828"/>
                  </a:lnTo>
                  <a:lnTo>
                    <a:pt x="0" y="2228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2562222" y="3609815"/>
              <a:ext cx="4439835" cy="2219917"/>
            </a:xfrm>
            <a:custGeom>
              <a:avLst/>
              <a:gdLst/>
              <a:ahLst/>
              <a:cxnLst/>
              <a:rect r="r" b="b" t="t" l="l"/>
              <a:pathLst>
                <a:path h="2219917" w="4439835">
                  <a:moveTo>
                    <a:pt x="0" y="0"/>
                  </a:moveTo>
                  <a:lnTo>
                    <a:pt x="4439835" y="0"/>
                  </a:lnTo>
                  <a:lnTo>
                    <a:pt x="4439835" y="2219917"/>
                  </a:lnTo>
                  <a:lnTo>
                    <a:pt x="0" y="2219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760838" y="1407717"/>
              <a:ext cx="4439835" cy="2219917"/>
            </a:xfrm>
            <a:custGeom>
              <a:avLst/>
              <a:gdLst/>
              <a:ahLst/>
              <a:cxnLst/>
              <a:rect r="r" b="b" t="t" l="l"/>
              <a:pathLst>
                <a:path h="2219917" w="4439835">
                  <a:moveTo>
                    <a:pt x="0" y="0"/>
                  </a:moveTo>
                  <a:lnTo>
                    <a:pt x="4439834" y="0"/>
                  </a:lnTo>
                  <a:lnTo>
                    <a:pt x="4439834" y="2219918"/>
                  </a:lnTo>
                  <a:lnTo>
                    <a:pt x="0" y="2219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a:grpSpLocks noChangeAspect="true"/>
            </p:cNvGrpSpPr>
            <p:nvPr/>
          </p:nvGrpSpPr>
          <p:grpSpPr>
            <a:xfrm rot="0">
              <a:off x="3731941" y="3585869"/>
              <a:ext cx="1130848" cy="760347"/>
              <a:chOff x="0" y="0"/>
              <a:chExt cx="1930400" cy="1297940"/>
            </a:xfrm>
          </p:grpSpPr>
          <p:sp>
            <p:nvSpPr>
              <p:cNvPr name="Freeform 11" id="11"/>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2D3880"/>
              </a:solidFill>
            </p:spPr>
          </p:sp>
        </p:grpSp>
        <p:grpSp>
          <p:nvGrpSpPr>
            <p:cNvPr name="Group 12" id="12"/>
            <p:cNvGrpSpPr>
              <a:grpSpLocks noChangeAspect="true"/>
            </p:cNvGrpSpPr>
            <p:nvPr/>
          </p:nvGrpSpPr>
          <p:grpSpPr>
            <a:xfrm rot="0">
              <a:off x="12122095" y="3618725"/>
              <a:ext cx="1130848" cy="760347"/>
              <a:chOff x="0" y="0"/>
              <a:chExt cx="1930400" cy="1297940"/>
            </a:xfrm>
          </p:grpSpPr>
          <p:sp>
            <p:nvSpPr>
              <p:cNvPr name="Freeform 13" id="13"/>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7470D5"/>
              </a:solidFill>
            </p:spPr>
          </p:sp>
        </p:grpSp>
        <p:grpSp>
          <p:nvGrpSpPr>
            <p:cNvPr name="Group 14" id="14"/>
            <p:cNvGrpSpPr>
              <a:grpSpLocks noChangeAspect="true"/>
            </p:cNvGrpSpPr>
            <p:nvPr/>
          </p:nvGrpSpPr>
          <p:grpSpPr>
            <a:xfrm rot="0">
              <a:off x="20509952" y="3585869"/>
              <a:ext cx="1130848" cy="760347"/>
              <a:chOff x="0" y="0"/>
              <a:chExt cx="1930400" cy="1297940"/>
            </a:xfrm>
          </p:grpSpPr>
          <p:sp>
            <p:nvSpPr>
              <p:cNvPr name="Freeform 15" id="1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2D3880"/>
              </a:solidFill>
            </p:spPr>
          </p:sp>
        </p:grpSp>
        <p:grpSp>
          <p:nvGrpSpPr>
            <p:cNvPr name="Group 16" id="16"/>
            <p:cNvGrpSpPr/>
            <p:nvPr/>
          </p:nvGrpSpPr>
          <p:grpSpPr>
            <a:xfrm rot="0">
              <a:off x="843705" y="2044896"/>
              <a:ext cx="2888236" cy="288823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8" id="18"/>
              <p:cNvSpPr txBox="true"/>
              <p:nvPr/>
            </p:nvSpPr>
            <p:spPr>
              <a:xfrm>
                <a:off x="76200" y="-9525"/>
                <a:ext cx="660400" cy="746125"/>
              </a:xfrm>
              <a:prstGeom prst="rect">
                <a:avLst/>
              </a:prstGeom>
            </p:spPr>
            <p:txBody>
              <a:bodyPr anchor="ctr" rtlCol="false" tIns="50800" lIns="50800" bIns="50800" rIns="50800"/>
              <a:lstStyle/>
              <a:p>
                <a:pPr algn="ctr">
                  <a:lnSpc>
                    <a:spcPts val="5599"/>
                  </a:lnSpc>
                </a:pPr>
                <a:r>
                  <a:rPr lang="en-US" sz="3999">
                    <a:solidFill>
                      <a:srgbClr val="FEFEFE"/>
                    </a:solidFill>
                    <a:latin typeface="Glacial Indifference"/>
                    <a:ea typeface="Glacial Indifference"/>
                    <a:cs typeface="Glacial Indifference"/>
                    <a:sym typeface="Glacial Indifference"/>
                  </a:rPr>
                  <a:t>1</a:t>
                </a:r>
              </a:p>
            </p:txBody>
          </p:sp>
        </p:grpSp>
        <p:grpSp>
          <p:nvGrpSpPr>
            <p:cNvPr name="Group 19" id="19"/>
            <p:cNvGrpSpPr/>
            <p:nvPr/>
          </p:nvGrpSpPr>
          <p:grpSpPr>
            <a:xfrm rot="0">
              <a:off x="4958505" y="2044896"/>
              <a:ext cx="2888236" cy="288823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70D5"/>
              </a:solidFill>
            </p:spPr>
          </p:sp>
          <p:sp>
            <p:nvSpPr>
              <p:cNvPr name="TextBox 21" id="21"/>
              <p:cNvSpPr txBox="true"/>
              <p:nvPr/>
            </p:nvSpPr>
            <p:spPr>
              <a:xfrm>
                <a:off x="76200" y="-9525"/>
                <a:ext cx="660400" cy="746125"/>
              </a:xfrm>
              <a:prstGeom prst="rect">
                <a:avLst/>
              </a:prstGeom>
            </p:spPr>
            <p:txBody>
              <a:bodyPr anchor="ctr" rtlCol="false" tIns="50800" lIns="50800" bIns="50800" rIns="50800"/>
              <a:lstStyle/>
              <a:p>
                <a:pPr algn="ctr">
                  <a:lnSpc>
                    <a:spcPts val="5599"/>
                  </a:lnSpc>
                </a:pPr>
                <a:r>
                  <a:rPr lang="en-US" sz="3999">
                    <a:solidFill>
                      <a:srgbClr val="FEFEFE"/>
                    </a:solidFill>
                    <a:latin typeface="Glacial Indifference"/>
                    <a:ea typeface="Glacial Indifference"/>
                    <a:cs typeface="Glacial Indifference"/>
                    <a:sym typeface="Glacial Indifference"/>
                  </a:rPr>
                  <a:t>2</a:t>
                </a:r>
              </a:p>
            </p:txBody>
          </p:sp>
        </p:grpSp>
        <p:grpSp>
          <p:nvGrpSpPr>
            <p:cNvPr name="Group 22" id="22"/>
            <p:cNvGrpSpPr/>
            <p:nvPr/>
          </p:nvGrpSpPr>
          <p:grpSpPr>
            <a:xfrm rot="0">
              <a:off x="9155434" y="2044896"/>
              <a:ext cx="2888236" cy="288823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4" id="24"/>
              <p:cNvSpPr txBox="true"/>
              <p:nvPr/>
            </p:nvSpPr>
            <p:spPr>
              <a:xfrm>
                <a:off x="76200" y="-9525"/>
                <a:ext cx="660400" cy="746125"/>
              </a:xfrm>
              <a:prstGeom prst="rect">
                <a:avLst/>
              </a:prstGeom>
            </p:spPr>
            <p:txBody>
              <a:bodyPr anchor="ctr" rtlCol="false" tIns="50800" lIns="50800" bIns="50800" rIns="50800"/>
              <a:lstStyle/>
              <a:p>
                <a:pPr algn="ctr">
                  <a:lnSpc>
                    <a:spcPts val="5599"/>
                  </a:lnSpc>
                </a:pPr>
                <a:r>
                  <a:rPr lang="en-US" sz="3999">
                    <a:solidFill>
                      <a:srgbClr val="FEFEFE"/>
                    </a:solidFill>
                    <a:latin typeface="Glacial Indifference"/>
                    <a:ea typeface="Glacial Indifference"/>
                    <a:cs typeface="Glacial Indifference"/>
                    <a:sym typeface="Glacial Indifference"/>
                  </a:rPr>
                  <a:t>3</a:t>
                </a:r>
              </a:p>
            </p:txBody>
          </p:sp>
        </p:grpSp>
        <p:grpSp>
          <p:nvGrpSpPr>
            <p:cNvPr name="Group 25" id="25"/>
            <p:cNvGrpSpPr/>
            <p:nvPr/>
          </p:nvGrpSpPr>
          <p:grpSpPr>
            <a:xfrm rot="0">
              <a:off x="13252943" y="2044896"/>
              <a:ext cx="2888236" cy="288823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70D5"/>
              </a:solidFill>
            </p:spPr>
          </p:sp>
          <p:sp>
            <p:nvSpPr>
              <p:cNvPr name="TextBox 27" id="27"/>
              <p:cNvSpPr txBox="true"/>
              <p:nvPr/>
            </p:nvSpPr>
            <p:spPr>
              <a:xfrm>
                <a:off x="76200" y="-9525"/>
                <a:ext cx="660400" cy="746125"/>
              </a:xfrm>
              <a:prstGeom prst="rect">
                <a:avLst/>
              </a:prstGeom>
            </p:spPr>
            <p:txBody>
              <a:bodyPr anchor="ctr" rtlCol="false" tIns="50800" lIns="50800" bIns="50800" rIns="50800"/>
              <a:lstStyle/>
              <a:p>
                <a:pPr algn="ctr">
                  <a:lnSpc>
                    <a:spcPts val="5599"/>
                  </a:lnSpc>
                </a:pPr>
                <a:r>
                  <a:rPr lang="en-US" sz="3999">
                    <a:solidFill>
                      <a:srgbClr val="FEFEFE"/>
                    </a:solidFill>
                    <a:latin typeface="Glacial Indifference"/>
                    <a:ea typeface="Glacial Indifference"/>
                    <a:cs typeface="Glacial Indifference"/>
                    <a:sym typeface="Glacial Indifference"/>
                  </a:rPr>
                  <a:t>4</a:t>
                </a:r>
              </a:p>
            </p:txBody>
          </p:sp>
        </p:grpSp>
        <p:grpSp>
          <p:nvGrpSpPr>
            <p:cNvPr name="Group 28" id="28"/>
            <p:cNvGrpSpPr/>
            <p:nvPr/>
          </p:nvGrpSpPr>
          <p:grpSpPr>
            <a:xfrm rot="0">
              <a:off x="17373079" y="2044896"/>
              <a:ext cx="2888236" cy="288823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30" id="30"/>
              <p:cNvSpPr txBox="true"/>
              <p:nvPr/>
            </p:nvSpPr>
            <p:spPr>
              <a:xfrm>
                <a:off x="76200" y="-9525"/>
                <a:ext cx="660400" cy="746125"/>
              </a:xfrm>
              <a:prstGeom prst="rect">
                <a:avLst/>
              </a:prstGeom>
            </p:spPr>
            <p:txBody>
              <a:bodyPr anchor="ctr" rtlCol="false" tIns="50800" lIns="50800" bIns="50800" rIns="50800"/>
              <a:lstStyle/>
              <a:p>
                <a:pPr algn="ctr">
                  <a:lnSpc>
                    <a:spcPts val="5599"/>
                  </a:lnSpc>
                </a:pPr>
                <a:r>
                  <a:rPr lang="en-US" sz="3999">
                    <a:solidFill>
                      <a:srgbClr val="FEFEFE"/>
                    </a:solidFill>
                    <a:latin typeface="Glacial Indifference"/>
                    <a:ea typeface="Glacial Indifference"/>
                    <a:cs typeface="Glacial Indifference"/>
                    <a:sym typeface="Glacial Indifference"/>
                  </a:rPr>
                  <a:t>5</a:t>
                </a:r>
              </a:p>
            </p:txBody>
          </p:sp>
        </p:grpSp>
        <p:sp>
          <p:nvSpPr>
            <p:cNvPr name="TextBox 31" id="31"/>
            <p:cNvSpPr txBox="true"/>
            <p:nvPr/>
          </p:nvSpPr>
          <p:spPr>
            <a:xfrm rot="0">
              <a:off x="909485" y="5851886"/>
              <a:ext cx="2620865" cy="1154472"/>
            </a:xfrm>
            <a:prstGeom prst="rect">
              <a:avLst/>
            </a:prstGeom>
          </p:spPr>
          <p:txBody>
            <a:bodyPr anchor="t" rtlCol="false" tIns="0" lIns="0" bIns="0" rIns="0">
              <a:spAutoFit/>
            </a:bodyPr>
            <a:lstStyle/>
            <a:p>
              <a:pPr algn="ctr" marL="0" indent="0" lvl="0">
                <a:lnSpc>
                  <a:spcPts val="3594"/>
                </a:lnSpc>
              </a:pPr>
              <a:r>
                <a:rPr lang="en-US" sz="2567">
                  <a:solidFill>
                    <a:srgbClr val="2D3880"/>
                  </a:solidFill>
                  <a:latin typeface="Glacial Indifference"/>
                  <a:ea typeface="Glacial Indifference"/>
                  <a:cs typeface="Glacial Indifference"/>
                  <a:sym typeface="Glacial Indifference"/>
                </a:rPr>
                <a:t>Data Gathering</a:t>
              </a:r>
            </a:p>
          </p:txBody>
        </p:sp>
        <p:sp>
          <p:nvSpPr>
            <p:cNvPr name="TextBox 32" id="32"/>
            <p:cNvSpPr txBox="true"/>
            <p:nvPr/>
          </p:nvSpPr>
          <p:spPr>
            <a:xfrm rot="0">
              <a:off x="9174465" y="5851886"/>
              <a:ext cx="2850175" cy="557572"/>
            </a:xfrm>
            <a:prstGeom prst="rect">
              <a:avLst/>
            </a:prstGeom>
          </p:spPr>
          <p:txBody>
            <a:bodyPr anchor="t" rtlCol="false" tIns="0" lIns="0" bIns="0" rIns="0">
              <a:spAutoFit/>
            </a:bodyPr>
            <a:lstStyle/>
            <a:p>
              <a:pPr algn="ctr" marL="0" indent="0" lvl="0">
                <a:lnSpc>
                  <a:spcPts val="3594"/>
                </a:lnSpc>
              </a:pPr>
              <a:r>
                <a:rPr lang="en-US" sz="2567">
                  <a:solidFill>
                    <a:srgbClr val="2D3880"/>
                  </a:solidFill>
                  <a:latin typeface="Glacial Indifference"/>
                  <a:ea typeface="Glacial Indifference"/>
                  <a:cs typeface="Glacial Indifference"/>
                  <a:sym typeface="Glacial Indifference"/>
                </a:rPr>
                <a:t>Pre-processing</a:t>
              </a:r>
            </a:p>
          </p:txBody>
        </p:sp>
        <p:sp>
          <p:nvSpPr>
            <p:cNvPr name="TextBox 33" id="33"/>
            <p:cNvSpPr txBox="true"/>
            <p:nvPr/>
          </p:nvSpPr>
          <p:spPr>
            <a:xfrm rot="0">
              <a:off x="17600481" y="5851886"/>
              <a:ext cx="2620865" cy="1154472"/>
            </a:xfrm>
            <a:prstGeom prst="rect">
              <a:avLst/>
            </a:prstGeom>
          </p:spPr>
          <p:txBody>
            <a:bodyPr anchor="t" rtlCol="false" tIns="0" lIns="0" bIns="0" rIns="0">
              <a:spAutoFit/>
            </a:bodyPr>
            <a:lstStyle/>
            <a:p>
              <a:pPr algn="ctr" marL="0" indent="0" lvl="0">
                <a:lnSpc>
                  <a:spcPts val="3594"/>
                </a:lnSpc>
              </a:pPr>
              <a:r>
                <a:rPr lang="en-US" sz="2567">
                  <a:solidFill>
                    <a:srgbClr val="2D3880"/>
                  </a:solidFill>
                  <a:latin typeface="Glacial Indifference"/>
                  <a:ea typeface="Glacial Indifference"/>
                  <a:cs typeface="Glacial Indifference"/>
                  <a:sym typeface="Glacial Indifference"/>
                </a:rPr>
                <a:t>Model Evaluation </a:t>
              </a:r>
            </a:p>
          </p:txBody>
        </p:sp>
        <p:sp>
          <p:nvSpPr>
            <p:cNvPr name="TextBox 34" id="34"/>
            <p:cNvSpPr txBox="true"/>
            <p:nvPr/>
          </p:nvSpPr>
          <p:spPr>
            <a:xfrm rot="0">
              <a:off x="5073099" y="1146175"/>
              <a:ext cx="2620865" cy="557572"/>
            </a:xfrm>
            <a:prstGeom prst="rect">
              <a:avLst/>
            </a:prstGeom>
          </p:spPr>
          <p:txBody>
            <a:bodyPr anchor="t" rtlCol="false" tIns="0" lIns="0" bIns="0" rIns="0">
              <a:spAutoFit/>
            </a:bodyPr>
            <a:lstStyle/>
            <a:p>
              <a:pPr algn="ctr" marL="0" indent="0" lvl="0">
                <a:lnSpc>
                  <a:spcPts val="3594"/>
                </a:lnSpc>
              </a:pPr>
              <a:r>
                <a:rPr lang="en-US" sz="2567">
                  <a:solidFill>
                    <a:srgbClr val="2D3880"/>
                  </a:solidFill>
                  <a:latin typeface="Glacial Indifference"/>
                  <a:ea typeface="Glacial Indifference"/>
                  <a:cs typeface="Glacial Indifference"/>
                  <a:sym typeface="Glacial Indifference"/>
                </a:rPr>
                <a:t>EDA</a:t>
              </a:r>
            </a:p>
          </p:txBody>
        </p:sp>
        <p:sp>
          <p:nvSpPr>
            <p:cNvPr name="TextBox 35" id="35"/>
            <p:cNvSpPr txBox="true"/>
            <p:nvPr/>
          </p:nvSpPr>
          <p:spPr>
            <a:xfrm rot="0">
              <a:off x="13499435" y="-47625"/>
              <a:ext cx="2620865" cy="1751372"/>
            </a:xfrm>
            <a:prstGeom prst="rect">
              <a:avLst/>
            </a:prstGeom>
          </p:spPr>
          <p:txBody>
            <a:bodyPr anchor="t" rtlCol="false" tIns="0" lIns="0" bIns="0" rIns="0">
              <a:spAutoFit/>
            </a:bodyPr>
            <a:lstStyle/>
            <a:p>
              <a:pPr algn="ctr" marL="0" indent="0" lvl="0">
                <a:lnSpc>
                  <a:spcPts val="3594"/>
                </a:lnSpc>
              </a:pPr>
              <a:r>
                <a:rPr lang="en-US" sz="2567">
                  <a:solidFill>
                    <a:srgbClr val="2D3880"/>
                  </a:solidFill>
                  <a:latin typeface="Glacial Indifference"/>
                  <a:ea typeface="Glacial Indifference"/>
                  <a:cs typeface="Glacial Indifference"/>
                  <a:sym typeface="Glacial Indifference"/>
                </a:rPr>
                <a:t>Model Development and Training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87794" y="-873275"/>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1062663" y="1802563"/>
            <a:ext cx="5300803" cy="8133532"/>
          </a:xfrm>
          <a:prstGeom prst="rect">
            <a:avLst/>
          </a:prstGeom>
        </p:spPr>
      </p:pic>
      <p:sp>
        <p:nvSpPr>
          <p:cNvPr name="Freeform 4" id="4"/>
          <p:cNvSpPr/>
          <p:nvPr/>
        </p:nvSpPr>
        <p:spPr>
          <a:xfrm flipH="false" flipV="false" rot="0">
            <a:off x="6208589" y="3774768"/>
            <a:ext cx="11050711" cy="5483532"/>
          </a:xfrm>
          <a:custGeom>
            <a:avLst/>
            <a:gdLst/>
            <a:ahLst/>
            <a:cxnLst/>
            <a:rect r="r" b="b" t="t" l="l"/>
            <a:pathLst>
              <a:path h="5483532" w="11050711">
                <a:moveTo>
                  <a:pt x="0" y="0"/>
                </a:moveTo>
                <a:lnTo>
                  <a:pt x="11050711" y="0"/>
                </a:lnTo>
                <a:lnTo>
                  <a:pt x="11050711" y="5483532"/>
                </a:lnTo>
                <a:lnTo>
                  <a:pt x="0" y="5483532"/>
                </a:lnTo>
                <a:lnTo>
                  <a:pt x="0" y="0"/>
                </a:lnTo>
                <a:close/>
              </a:path>
            </a:pathLst>
          </a:custGeom>
          <a:blipFill>
            <a:blip r:embed="rId5"/>
            <a:stretch>
              <a:fillRect l="0" t="0" r="0" b="0"/>
            </a:stretch>
          </a:blipFill>
        </p:spPr>
      </p:sp>
      <p:sp>
        <p:nvSpPr>
          <p:cNvPr name="TextBox 5" id="5"/>
          <p:cNvSpPr txBox="true"/>
          <p:nvPr/>
        </p:nvSpPr>
        <p:spPr>
          <a:xfrm rot="0">
            <a:off x="4635637" y="895350"/>
            <a:ext cx="9016727"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Model Evaluation (MSE)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122170"/>
            <a:ext cx="16230600" cy="7431795"/>
            <a:chOff x="0" y="0"/>
            <a:chExt cx="4274726" cy="1957345"/>
          </a:xfrm>
        </p:grpSpPr>
        <p:sp>
          <p:nvSpPr>
            <p:cNvPr name="Freeform 3" id="3"/>
            <p:cNvSpPr/>
            <p:nvPr/>
          </p:nvSpPr>
          <p:spPr>
            <a:xfrm flipH="false" flipV="false" rot="0">
              <a:off x="0" y="0"/>
              <a:ext cx="4274726" cy="1957345"/>
            </a:xfrm>
            <a:custGeom>
              <a:avLst/>
              <a:gdLst/>
              <a:ahLst/>
              <a:cxnLst/>
              <a:rect r="r" b="b" t="t" l="l"/>
              <a:pathLst>
                <a:path h="1957345" w="4274726">
                  <a:moveTo>
                    <a:pt x="0" y="0"/>
                  </a:moveTo>
                  <a:lnTo>
                    <a:pt x="4274726" y="0"/>
                  </a:lnTo>
                  <a:lnTo>
                    <a:pt x="4274726" y="1957345"/>
                  </a:lnTo>
                  <a:lnTo>
                    <a:pt x="0" y="1957345"/>
                  </a:lnTo>
                  <a:close/>
                </a:path>
              </a:pathLst>
            </a:custGeom>
            <a:solidFill>
              <a:srgbClr val="CBCBEB">
                <a:alpha val="30980"/>
              </a:srgbClr>
            </a:solidFill>
          </p:spPr>
        </p:sp>
        <p:sp>
          <p:nvSpPr>
            <p:cNvPr name="TextBox 4" id="4"/>
            <p:cNvSpPr txBox="true"/>
            <p:nvPr/>
          </p:nvSpPr>
          <p:spPr>
            <a:xfrm>
              <a:off x="0" y="-47625"/>
              <a:ext cx="4274726" cy="2004970"/>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2011246" y="2322407"/>
            <a:ext cx="13857908" cy="3515660"/>
          </a:xfrm>
          <a:custGeom>
            <a:avLst/>
            <a:gdLst/>
            <a:ahLst/>
            <a:cxnLst/>
            <a:rect r="r" b="b" t="t" l="l"/>
            <a:pathLst>
              <a:path h="3515660" w="13857908">
                <a:moveTo>
                  <a:pt x="0" y="0"/>
                </a:moveTo>
                <a:lnTo>
                  <a:pt x="13857908" y="0"/>
                </a:lnTo>
                <a:lnTo>
                  <a:pt x="13857908" y="3515661"/>
                </a:lnTo>
                <a:lnTo>
                  <a:pt x="0" y="3515661"/>
                </a:lnTo>
                <a:lnTo>
                  <a:pt x="0" y="0"/>
                </a:lnTo>
                <a:close/>
              </a:path>
            </a:pathLst>
          </a:custGeom>
          <a:blipFill>
            <a:blip r:embed="rId2"/>
            <a:stretch>
              <a:fillRect l="0" t="0" r="0" b="-95811"/>
            </a:stretch>
          </a:blipFill>
        </p:spPr>
      </p:sp>
      <p:sp>
        <p:nvSpPr>
          <p:cNvPr name="TextBox 6" id="6"/>
          <p:cNvSpPr txBox="true"/>
          <p:nvPr/>
        </p:nvSpPr>
        <p:spPr>
          <a:xfrm rot="0">
            <a:off x="4635637" y="895350"/>
            <a:ext cx="9016727"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Model Evaluation (MSE)</a:t>
            </a:r>
          </a:p>
        </p:txBody>
      </p:sp>
      <p:sp>
        <p:nvSpPr>
          <p:cNvPr name="Freeform 7" id="7"/>
          <p:cNvSpPr/>
          <p:nvPr/>
        </p:nvSpPr>
        <p:spPr>
          <a:xfrm flipH="false" flipV="false" rot="0">
            <a:off x="5636901" y="5999427"/>
            <a:ext cx="7014198" cy="3515660"/>
          </a:xfrm>
          <a:custGeom>
            <a:avLst/>
            <a:gdLst/>
            <a:ahLst/>
            <a:cxnLst/>
            <a:rect r="r" b="b" t="t" l="l"/>
            <a:pathLst>
              <a:path h="3515660" w="7014198">
                <a:moveTo>
                  <a:pt x="0" y="0"/>
                </a:moveTo>
                <a:lnTo>
                  <a:pt x="7014198" y="0"/>
                </a:lnTo>
                <a:lnTo>
                  <a:pt x="7014198" y="3515660"/>
                </a:lnTo>
                <a:lnTo>
                  <a:pt x="0" y="3515660"/>
                </a:lnTo>
                <a:lnTo>
                  <a:pt x="0" y="0"/>
                </a:lnTo>
                <a:close/>
              </a:path>
            </a:pathLst>
          </a:custGeom>
          <a:blipFill>
            <a:blip r:embed="rId2"/>
            <a:stretch>
              <a:fillRect l="0" t="-95811" r="-97569" b="0"/>
            </a:stretch>
          </a:blipFill>
        </p:spPr>
      </p:sp>
      <p:sp>
        <p:nvSpPr>
          <p:cNvPr name="Freeform 8" id="8"/>
          <p:cNvSpPr/>
          <p:nvPr/>
        </p:nvSpPr>
        <p:spPr>
          <a:xfrm flipH="true" flipV="true" rot="-10800000">
            <a:off x="-881439" y="7182390"/>
            <a:ext cx="7328478" cy="3104610"/>
          </a:xfrm>
          <a:custGeom>
            <a:avLst/>
            <a:gdLst/>
            <a:ahLst/>
            <a:cxnLst/>
            <a:rect r="r" b="b" t="t" l="l"/>
            <a:pathLst>
              <a:path h="3104610" w="7328478">
                <a:moveTo>
                  <a:pt x="7328478" y="3104610"/>
                </a:moveTo>
                <a:lnTo>
                  <a:pt x="0" y="3104610"/>
                </a:lnTo>
                <a:lnTo>
                  <a:pt x="0" y="0"/>
                </a:lnTo>
                <a:lnTo>
                  <a:pt x="7328478" y="0"/>
                </a:lnTo>
                <a:lnTo>
                  <a:pt x="7328478" y="310461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DAGOgWBHLOU</dc:identifier>
  <dcterms:modified xsi:type="dcterms:W3CDTF">2011-08-01T06:04:30Z</dcterms:modified>
  <cp:revision>1</cp:revision>
  <dc:title>Mini Project Presentation</dc:title>
</cp:coreProperties>
</file>